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9.jpg" ContentType="image/jpe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73" r:id="rId3"/>
    <p:sldId id="283" r:id="rId4"/>
    <p:sldId id="257" r:id="rId5"/>
    <p:sldId id="274" r:id="rId6"/>
    <p:sldId id="266" r:id="rId7"/>
    <p:sldId id="282" r:id="rId8"/>
    <p:sldId id="259" r:id="rId9"/>
    <p:sldId id="258" r:id="rId10"/>
    <p:sldId id="261" r:id="rId11"/>
    <p:sldId id="262" r:id="rId12"/>
    <p:sldId id="269" r:id="rId13"/>
    <p:sldId id="278" r:id="rId14"/>
    <p:sldId id="284" r:id="rId15"/>
    <p:sldId id="272" r:id="rId16"/>
    <p:sldId id="285" r:id="rId17"/>
    <p:sldId id="263" r:id="rId18"/>
    <p:sldId id="267" r:id="rId19"/>
    <p:sldId id="288" r:id="rId20"/>
    <p:sldId id="289" r:id="rId21"/>
    <p:sldId id="290" r:id="rId22"/>
    <p:sldId id="291" r:id="rId23"/>
    <p:sldId id="292" r:id="rId24"/>
    <p:sldId id="286" r:id="rId25"/>
    <p:sldId id="293" r:id="rId26"/>
    <p:sldId id="271" r:id="rId27"/>
    <p:sldId id="275" r:id="rId28"/>
    <p:sldId id="26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42" autoAdjust="0"/>
  </p:normalViewPr>
  <p:slideViewPr>
    <p:cSldViewPr snapToGrid="0">
      <p:cViewPr varScale="1">
        <p:scale>
          <a:sx n="58" d="100"/>
          <a:sy n="58" d="100"/>
        </p:scale>
        <p:origin x="988" y="52"/>
      </p:cViewPr>
      <p:guideLst/>
    </p:cSldViewPr>
  </p:slideViewPr>
  <p:notesTextViewPr>
    <p:cViewPr>
      <p:scale>
        <a:sx n="1" d="1"/>
        <a:sy n="1" d="1"/>
      </p:scale>
      <p:origin x="0" y="0"/>
    </p:cViewPr>
  </p:notesTextViewPr>
  <p:sorterViewPr>
    <p:cViewPr>
      <p:scale>
        <a:sx n="100" d="100"/>
        <a:sy n="100" d="100"/>
      </p:scale>
      <p:origin x="0" y="-54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3F4D9-7AA7-43D4-A165-F5F2DB6600E4}" type="datetimeFigureOut">
              <a:rPr lang="en-SG" smtClean="0"/>
              <a:t>6/4/2017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A4AF6-2D12-45CC-A7C2-ACF585FE2B0E}" type="slidenum">
              <a:rPr lang="en-SG" smtClean="0"/>
              <a:t>‹#›</a:t>
            </a:fld>
            <a:endParaRPr lang="en-SG"/>
          </a:p>
        </p:txBody>
      </p:sp>
    </p:spTree>
    <p:extLst>
      <p:ext uri="{BB962C8B-B14F-4D97-AF65-F5344CB8AC3E}">
        <p14:creationId xmlns:p14="http://schemas.microsoft.com/office/powerpoint/2010/main" val="4235422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Reported in Russia. </a:t>
            </a:r>
            <a:endParaRPr lang="en-SG" dirty="0"/>
          </a:p>
        </p:txBody>
      </p:sp>
      <p:sp>
        <p:nvSpPr>
          <p:cNvPr id="4" name="Slide Number Placeholder 3"/>
          <p:cNvSpPr>
            <a:spLocks noGrp="1"/>
          </p:cNvSpPr>
          <p:nvPr>
            <p:ph type="sldNum" sz="quarter" idx="10"/>
          </p:nvPr>
        </p:nvSpPr>
        <p:spPr/>
        <p:txBody>
          <a:bodyPr/>
          <a:lstStyle/>
          <a:p>
            <a:fld id="{56CA4AF6-2D12-45CC-A7C2-ACF585FE2B0E}" type="slidenum">
              <a:rPr lang="en-SG" smtClean="0"/>
              <a:t>2</a:t>
            </a:fld>
            <a:endParaRPr lang="en-SG"/>
          </a:p>
        </p:txBody>
      </p:sp>
    </p:spTree>
    <p:extLst>
      <p:ext uri="{BB962C8B-B14F-4D97-AF65-F5344CB8AC3E}">
        <p14:creationId xmlns:p14="http://schemas.microsoft.com/office/powerpoint/2010/main" val="282705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fake news can be used as a powerful tool to interfere with domestic affairs and politics; it can even swing elections.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a:t>
            </a:r>
            <a:r>
              <a:rPr lang="en-SG" sz="1200" b="0" i="0" kern="1200" dirty="0">
                <a:solidFill>
                  <a:schemeClr val="tx1"/>
                </a:solidFill>
                <a:effectLst/>
                <a:latin typeface="+mn-lt"/>
                <a:ea typeface="+mn-ea"/>
                <a:cs typeface="+mn-cs"/>
              </a:rPr>
              <a:t>or example, before the Brexit referendum, there were misleading stories fuelling xenophobia and anti-immigrants sentiments </a:t>
            </a:r>
            <a:endParaRPr lang="en-SG" dirty="0"/>
          </a:p>
        </p:txBody>
      </p:sp>
      <p:sp>
        <p:nvSpPr>
          <p:cNvPr id="4" name="Slide Number Placeholder 3"/>
          <p:cNvSpPr>
            <a:spLocks noGrp="1"/>
          </p:cNvSpPr>
          <p:nvPr>
            <p:ph type="sldNum" sz="quarter" idx="10"/>
          </p:nvPr>
        </p:nvSpPr>
        <p:spPr/>
        <p:txBody>
          <a:bodyPr/>
          <a:lstStyle/>
          <a:p>
            <a:fld id="{56CA4AF6-2D12-45CC-A7C2-ACF585FE2B0E}" type="slidenum">
              <a:rPr lang="en-SG" smtClean="0"/>
              <a:t>6</a:t>
            </a:fld>
            <a:endParaRPr lang="en-SG"/>
          </a:p>
        </p:txBody>
      </p:sp>
    </p:spTree>
    <p:extLst>
      <p:ext uri="{BB962C8B-B14F-4D97-AF65-F5344CB8AC3E}">
        <p14:creationId xmlns:p14="http://schemas.microsoft.com/office/powerpoint/2010/main" val="366548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6CA4AF6-2D12-45CC-A7C2-ACF585FE2B0E}" type="slidenum">
              <a:rPr lang="en-SG" smtClean="0"/>
              <a:t>7</a:t>
            </a:fld>
            <a:endParaRPr lang="en-SG"/>
          </a:p>
        </p:txBody>
      </p:sp>
    </p:spTree>
    <p:extLst>
      <p:ext uri="{BB962C8B-B14F-4D97-AF65-F5344CB8AC3E}">
        <p14:creationId xmlns:p14="http://schemas.microsoft.com/office/powerpoint/2010/main" val="203948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People may use fake news to destabilise society, or not caring if it destabilises society so long as they make money. </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Several countries have called for a tough stance against fake news. Germany, for example, is considering a draft law which will require social networks like Facebook to remove fake news amounting to illegal content from their platforms, or risk fines of up to 50 million euros.</a:t>
            </a:r>
          </a:p>
          <a:p>
            <a:r>
              <a:rPr lang="en-SG" sz="1200" b="0" i="0" kern="1200" dirty="0">
                <a:solidFill>
                  <a:schemeClr val="tx1"/>
                </a:solidFill>
                <a:effectLst/>
                <a:latin typeface="+mn-lt"/>
                <a:ea typeface="+mn-ea"/>
                <a:cs typeface="+mn-cs"/>
              </a:rPr>
              <a:t>The United Kingdom is launching a parliamentary probe into fake news, calling it a "threat to democracy", he noted.</a:t>
            </a:r>
          </a:p>
          <a:p>
            <a:endParaRPr lang="en-SG" dirty="0"/>
          </a:p>
        </p:txBody>
      </p:sp>
      <p:sp>
        <p:nvSpPr>
          <p:cNvPr id="4" name="Slide Number Placeholder 3"/>
          <p:cNvSpPr>
            <a:spLocks noGrp="1"/>
          </p:cNvSpPr>
          <p:nvPr>
            <p:ph type="sldNum" sz="quarter" idx="10"/>
          </p:nvPr>
        </p:nvSpPr>
        <p:spPr/>
        <p:txBody>
          <a:bodyPr/>
          <a:lstStyle/>
          <a:p>
            <a:fld id="{56CA4AF6-2D12-45CC-A7C2-ACF585FE2B0E}" type="slidenum">
              <a:rPr lang="en-SG" smtClean="0"/>
              <a:t>8</a:t>
            </a:fld>
            <a:endParaRPr lang="en-SG"/>
          </a:p>
        </p:txBody>
      </p:sp>
    </p:spTree>
    <p:extLst>
      <p:ext uri="{BB962C8B-B14F-4D97-AF65-F5344CB8AC3E}">
        <p14:creationId xmlns:p14="http://schemas.microsoft.com/office/powerpoint/2010/main" val="154611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fb, other social medias, news channels, </a:t>
            </a:r>
            <a:r>
              <a:rPr lang="en-US" dirty="0" err="1"/>
              <a:t>etc</a:t>
            </a:r>
            <a:r>
              <a:rPr lang="en-US" dirty="0"/>
              <a:t> can screen the authenticity of the news with the predictors. Minimize the spread of wrong information. </a:t>
            </a:r>
          </a:p>
          <a:p>
            <a:r>
              <a:rPr lang="en-US" dirty="0"/>
              <a:t>However, writers are also adapting, hence it is hard to catch up. </a:t>
            </a:r>
            <a:endParaRPr lang="en-SG" dirty="0"/>
          </a:p>
        </p:txBody>
      </p:sp>
      <p:sp>
        <p:nvSpPr>
          <p:cNvPr id="4" name="Slide Number Placeholder 3"/>
          <p:cNvSpPr>
            <a:spLocks noGrp="1"/>
          </p:cNvSpPr>
          <p:nvPr>
            <p:ph type="sldNum" sz="quarter" idx="10"/>
          </p:nvPr>
        </p:nvSpPr>
        <p:spPr/>
        <p:txBody>
          <a:bodyPr/>
          <a:lstStyle/>
          <a:p>
            <a:fld id="{56CA4AF6-2D12-45CC-A7C2-ACF585FE2B0E}" type="slidenum">
              <a:rPr lang="en-SG" smtClean="0"/>
              <a:t>25</a:t>
            </a:fld>
            <a:endParaRPr lang="en-SG"/>
          </a:p>
        </p:txBody>
      </p:sp>
    </p:spTree>
    <p:extLst>
      <p:ext uri="{BB962C8B-B14F-4D97-AF65-F5344CB8AC3E}">
        <p14:creationId xmlns:p14="http://schemas.microsoft.com/office/powerpoint/2010/main" val="4001451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B8FC924-E364-45B8-A719-21AB98A43D6C}" type="datetime1">
              <a:rPr lang="en-SG" smtClean="0"/>
              <a:t>6/4/2017</a:t>
            </a:fld>
            <a:endParaRPr lang="en-SG"/>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SG"/>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5718066-C694-46C6-8A37-564C4BF7E33E}" type="slidenum">
              <a:rPr lang="en-SG" smtClean="0"/>
              <a:t>‹#›</a:t>
            </a:fld>
            <a:endParaRPr lang="en-SG"/>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2772338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BF3F9-D8E7-4D49-998E-22BCE28B1D7B}" type="datetime1">
              <a:rPr lang="en-SG" smtClean="0"/>
              <a:t>6/4/2017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71631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4E9E0-5C6A-4BE6-8A5F-4136EFDEAF0E}" type="datetime1">
              <a:rPr lang="en-SG" smtClean="0"/>
              <a:t>6/4/2017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422451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0C5004-DB4C-4BDA-9A56-34C84B0D288A}" type="datetime1">
              <a:rPr lang="en-SG" smtClean="0"/>
              <a:t>6/4/2017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219835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4EE767D-3D08-4778-93D9-1133437DF77C}" type="datetime1">
              <a:rPr lang="en-SG" smtClean="0"/>
              <a:t>6/4/2017</a:t>
            </a:fld>
            <a:endParaRPr lang="en-SG"/>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SG"/>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5718066-C694-46C6-8A37-564C4BF7E33E}" type="slidenum">
              <a:rPr lang="en-SG" smtClean="0"/>
              <a:t>‹#›</a:t>
            </a:fld>
            <a:endParaRPr lang="en-SG"/>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03167958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D9904A-E89D-4249-8818-A0228453BAD8}" type="datetime1">
              <a:rPr lang="en-SG" smtClean="0"/>
              <a:t>6/4/2017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377348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5757E-DB4B-4180-BC5E-A7E7523C682B}" type="datetime1">
              <a:rPr lang="en-SG" smtClean="0"/>
              <a:t>6/4/2017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4075583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8BEB72-F0B1-4465-BF2C-38DC0491496F}" type="datetime1">
              <a:rPr lang="en-SG" smtClean="0"/>
              <a:t>6/4/2017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2012454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8A4BB4-1711-4D02-88E5-05DD7ADB968A}" type="datetime1">
              <a:rPr lang="en-SG" smtClean="0"/>
              <a:t>6/4/2017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35718066-C694-46C6-8A37-564C4BF7E33E}" type="slidenum">
              <a:rPr lang="en-SG" smtClean="0"/>
              <a:t>‹#›</a:t>
            </a:fld>
            <a:endParaRPr lang="en-SG"/>
          </a:p>
        </p:txBody>
      </p:sp>
    </p:spTree>
    <p:extLst>
      <p:ext uri="{BB962C8B-B14F-4D97-AF65-F5344CB8AC3E}">
        <p14:creationId xmlns:p14="http://schemas.microsoft.com/office/powerpoint/2010/main" val="2099567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C4353C9-25AB-4526-B41F-F4B9855F7C78}" type="datetime1">
              <a:rPr lang="en-SG" smtClean="0"/>
              <a:t>6/4/2017</a:t>
            </a:fld>
            <a:endParaRPr lang="en-SG"/>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SG"/>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5718066-C694-46C6-8A37-564C4BF7E33E}" type="slidenum">
              <a:rPr lang="en-SG" smtClean="0"/>
              <a:t>‹#›</a:t>
            </a:fld>
            <a:endParaRPr lang="en-SG"/>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997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D096645-82BA-4CDB-A74C-447C7335C8FA}" type="datetime1">
              <a:rPr lang="en-SG" smtClean="0"/>
              <a:t>6/4/2017</a:t>
            </a:fld>
            <a:endParaRPr lang="en-SG"/>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SG"/>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5718066-C694-46C6-8A37-564C4BF7E33E}" type="slidenum">
              <a:rPr lang="en-SG" smtClean="0"/>
              <a:t>‹#›</a:t>
            </a:fld>
            <a:endParaRPr lang="en-SG"/>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7779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574E6A7-792E-42DC-B420-40D861E0B7F7}" type="datetime1">
              <a:rPr lang="en-SG" smtClean="0"/>
              <a:t>6/4/2017</a:t>
            </a:fld>
            <a:endParaRPr lang="en-SG"/>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SG"/>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5718066-C694-46C6-8A37-564C4BF7E33E}" type="slidenum">
              <a:rPr lang="en-SG" smtClean="0"/>
              <a:t>‹#›</a:t>
            </a:fld>
            <a:endParaRPr lang="en-SG"/>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0264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GeorgeMcIntire/fake_real_news_datas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edition.cnn.com/2017/03/29/health/school-kids-fight-fake-news-trn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oney.cnn.com/2016/11/16/news/companies/pepsi-fake-news-boycott-trump/" TargetMode="External"/><Relationship Id="rId7" Type="http://schemas.openxmlformats.org/officeDocument/2006/relationships/hyperlink" Target="http://www.forbes.com/sites/emilywillingham/2016/11/28/a-scientific-approach-to-distinguishing-real-from-fake-news/#3abb43142692" TargetMode="External"/><Relationship Id="rId2" Type="http://schemas.openxmlformats.org/officeDocument/2006/relationships/hyperlink" Target="http://www.npr.org/sections/alltechconsidered/2016/12/05/503581220/fake-or-real-how-to-self-check-the-news-and-get-the-facts" TargetMode="External"/><Relationship Id="rId1" Type="http://schemas.openxmlformats.org/officeDocument/2006/relationships/slideLayout" Target="../slideLayouts/slideLayout2.xml"/><Relationship Id="rId6" Type="http://schemas.openxmlformats.org/officeDocument/2006/relationships/hyperlink" Target="http://www.bbc.com/news/business-38071474" TargetMode="External"/><Relationship Id="rId5" Type="http://schemas.openxmlformats.org/officeDocument/2006/relationships/hyperlink" Target="https://www.buzzfeed.com/craigsilverman/viral-fake-election-news-outperformed-real-news-on-facebook?utm_term=.gxOJamP1#.vywwDpQg" TargetMode="External"/><Relationship Id="rId4" Type="http://schemas.openxmlformats.org/officeDocument/2006/relationships/hyperlink" Target="https://heatst.com/tech/germany-considers-fining-facebook-522000-per-fake-news-ite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clickhole.com/" TargetMode="External"/><Relationship Id="rId2" Type="http://schemas.openxmlformats.org/officeDocument/2006/relationships/hyperlink" Target="http://www.theonion.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dreamstime.com/royalty-free-stock-photo-twitter-birds-image21160885"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www.straitstimes.com/politics/parliament-government-to-review-laws-to-tackle-fake-news"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5403" y="1132766"/>
            <a:ext cx="9144000" cy="1300891"/>
          </a:xfrm>
        </p:spPr>
        <p:txBody>
          <a:bodyPr>
            <a:normAutofit/>
          </a:bodyPr>
          <a:lstStyle/>
          <a:p>
            <a:r>
              <a:rPr lang="en-US" sz="7200" b="1" dirty="0"/>
              <a:t>Flagging Fake News</a:t>
            </a:r>
            <a:endParaRPr lang="en-SG" sz="7200" b="1" dirty="0"/>
          </a:p>
        </p:txBody>
      </p:sp>
      <p:sp>
        <p:nvSpPr>
          <p:cNvPr id="6" name="Subtitle 5"/>
          <p:cNvSpPr>
            <a:spLocks noGrp="1"/>
          </p:cNvSpPr>
          <p:nvPr>
            <p:ph type="subTitle" idx="1"/>
          </p:nvPr>
        </p:nvSpPr>
        <p:spPr>
          <a:xfrm>
            <a:off x="8947642" y="2421392"/>
            <a:ext cx="2108462" cy="461962"/>
          </a:xfrm>
        </p:spPr>
        <p:txBody>
          <a:bodyPr>
            <a:normAutofit/>
          </a:bodyPr>
          <a:lstStyle/>
          <a:p>
            <a:r>
              <a:rPr lang="en-US" sz="1800" dirty="0"/>
              <a:t>7 April 2017</a:t>
            </a:r>
            <a:endParaRPr lang="en-SG" sz="1800" dirty="0"/>
          </a:p>
        </p:txBody>
      </p:sp>
      <p:graphicFrame>
        <p:nvGraphicFramePr>
          <p:cNvPr id="4" name="Table 3"/>
          <p:cNvGraphicFramePr>
            <a:graphicFrameLocks noGrp="1"/>
          </p:cNvGraphicFramePr>
          <p:nvPr>
            <p:extLst>
              <p:ext uri="{D42A27DB-BD31-4B8C-83A1-F6EECF244321}">
                <p14:modId xmlns:p14="http://schemas.microsoft.com/office/powerpoint/2010/main" val="3033442087"/>
              </p:ext>
            </p:extLst>
          </p:nvPr>
        </p:nvGraphicFramePr>
        <p:xfrm>
          <a:off x="3181547" y="3001018"/>
          <a:ext cx="5425442" cy="2219960"/>
        </p:xfrm>
        <a:graphic>
          <a:graphicData uri="http://schemas.openxmlformats.org/drawingml/2006/table">
            <a:tbl>
              <a:tblPr firstRow="1" bandRow="1">
                <a:tableStyleId>{2D5ABB26-0587-4C30-8999-92F81FD0307C}</a:tableStyleId>
              </a:tblPr>
              <a:tblGrid>
                <a:gridCol w="2712721">
                  <a:extLst>
                    <a:ext uri="{9D8B030D-6E8A-4147-A177-3AD203B41FA5}">
                      <a16:colId xmlns:a16="http://schemas.microsoft.com/office/drawing/2014/main" val="943581377"/>
                    </a:ext>
                  </a:extLst>
                </a:gridCol>
                <a:gridCol w="2712721">
                  <a:extLst>
                    <a:ext uri="{9D8B030D-6E8A-4147-A177-3AD203B41FA5}">
                      <a16:colId xmlns:a16="http://schemas.microsoft.com/office/drawing/2014/main" val="3437265322"/>
                    </a:ext>
                  </a:extLst>
                </a:gridCol>
              </a:tblGrid>
              <a:tr h="370840">
                <a:tc>
                  <a:txBody>
                    <a:bodyPr/>
                    <a:lstStyle/>
                    <a:p>
                      <a:pPr algn="ctr"/>
                      <a:r>
                        <a:rPr lang="en-SG" dirty="0" err="1"/>
                        <a:t>Deivapriya</a:t>
                      </a:r>
                      <a:r>
                        <a:rPr lang="en-SG" dirty="0"/>
                        <a:t> RAJENDIRAN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t>A0160989L</a:t>
                      </a:r>
                    </a:p>
                  </a:txBody>
                  <a:tcPr/>
                </a:tc>
                <a:extLst>
                  <a:ext uri="{0D108BD9-81ED-4DB2-BD59-A6C34878D82A}">
                    <a16:rowId xmlns:a16="http://schemas.microsoft.com/office/drawing/2014/main" val="350345291"/>
                  </a:ext>
                </a:extLst>
              </a:tr>
              <a:tr h="345268">
                <a:tc>
                  <a:txBody>
                    <a:bodyPr/>
                    <a:lstStyle/>
                    <a:p>
                      <a:pPr algn="ctr"/>
                      <a:r>
                        <a:rPr lang="en-SG" dirty="0"/>
                        <a:t>KOH Jia Xiang</a:t>
                      </a:r>
                    </a:p>
                  </a:txBody>
                  <a:tcPr/>
                </a:tc>
                <a:tc>
                  <a:txBody>
                    <a:bodyPr/>
                    <a:lstStyle/>
                    <a:p>
                      <a:pPr algn="ctr"/>
                      <a:r>
                        <a:rPr lang="en-SG" dirty="0"/>
                        <a:t>A0161060X</a:t>
                      </a:r>
                    </a:p>
                  </a:txBody>
                  <a:tcPr/>
                </a:tc>
                <a:extLst>
                  <a:ext uri="{0D108BD9-81ED-4DB2-BD59-A6C34878D82A}">
                    <a16:rowId xmlns:a16="http://schemas.microsoft.com/office/drawing/2014/main" val="345147908"/>
                  </a:ext>
                </a:extLst>
              </a:tr>
              <a:tr h="370840">
                <a:tc>
                  <a:txBody>
                    <a:bodyPr/>
                    <a:lstStyle/>
                    <a:p>
                      <a:pPr algn="ctr"/>
                      <a:r>
                        <a:rPr lang="en-SG" dirty="0"/>
                        <a:t>LIAW Sze Wai Sylvia</a:t>
                      </a:r>
                    </a:p>
                  </a:txBody>
                  <a:tcPr/>
                </a:tc>
                <a:tc>
                  <a:txBody>
                    <a:bodyPr/>
                    <a:lstStyle/>
                    <a:p>
                      <a:pPr algn="ctr"/>
                      <a:r>
                        <a:rPr lang="en-SG" dirty="0"/>
                        <a:t>A0161065M</a:t>
                      </a:r>
                    </a:p>
                  </a:txBody>
                  <a:tcPr/>
                </a:tc>
                <a:extLst>
                  <a:ext uri="{0D108BD9-81ED-4DB2-BD59-A6C34878D82A}">
                    <a16:rowId xmlns:a16="http://schemas.microsoft.com/office/drawing/2014/main" val="1773655431"/>
                  </a:ext>
                </a:extLst>
              </a:tr>
              <a:tr h="370840">
                <a:tc>
                  <a:txBody>
                    <a:bodyPr/>
                    <a:lstStyle/>
                    <a:p>
                      <a:pPr algn="ctr"/>
                      <a:r>
                        <a:rPr lang="en-SG" dirty="0"/>
                        <a:t>NG Hui Yi Nicole</a:t>
                      </a:r>
                    </a:p>
                  </a:txBody>
                  <a:tcPr/>
                </a:tc>
                <a:tc>
                  <a:txBody>
                    <a:bodyPr/>
                    <a:lstStyle/>
                    <a:p>
                      <a:pPr algn="ctr"/>
                      <a:r>
                        <a:rPr lang="en-SG" dirty="0"/>
                        <a:t>A0116105X</a:t>
                      </a:r>
                    </a:p>
                  </a:txBody>
                  <a:tcPr/>
                </a:tc>
                <a:extLst>
                  <a:ext uri="{0D108BD9-81ED-4DB2-BD59-A6C34878D82A}">
                    <a16:rowId xmlns:a16="http://schemas.microsoft.com/office/drawing/2014/main" val="824205513"/>
                  </a:ext>
                </a:extLst>
              </a:tr>
              <a:tr h="370840">
                <a:tc>
                  <a:txBody>
                    <a:bodyPr/>
                    <a:lstStyle/>
                    <a:p>
                      <a:pPr algn="ctr"/>
                      <a:r>
                        <a:rPr lang="en-SG" dirty="0"/>
                        <a:t>XU </a:t>
                      </a:r>
                      <a:r>
                        <a:rPr lang="en-SG" dirty="0" err="1"/>
                        <a:t>Yuwen</a:t>
                      </a:r>
                      <a:endParaRPr lang="en-SG" dirty="0"/>
                    </a:p>
                  </a:txBody>
                  <a:tcPr/>
                </a:tc>
                <a:tc>
                  <a:txBody>
                    <a:bodyPr/>
                    <a:lstStyle/>
                    <a:p>
                      <a:pPr algn="ctr"/>
                      <a:r>
                        <a:rPr lang="en-SG" dirty="0"/>
                        <a:t>A0161003A</a:t>
                      </a:r>
                    </a:p>
                  </a:txBody>
                  <a:tcPr/>
                </a:tc>
                <a:extLst>
                  <a:ext uri="{0D108BD9-81ED-4DB2-BD59-A6C34878D82A}">
                    <a16:rowId xmlns:a16="http://schemas.microsoft.com/office/drawing/2014/main" val="448043437"/>
                  </a:ext>
                </a:extLst>
              </a:tr>
              <a:tr h="370840">
                <a:tc>
                  <a:txBody>
                    <a:bodyPr/>
                    <a:lstStyle/>
                    <a:p>
                      <a:pPr algn="ctr"/>
                      <a:r>
                        <a:rPr lang="en-SG" dirty="0"/>
                        <a:t>YAU Chung Yin Jack</a:t>
                      </a:r>
                    </a:p>
                  </a:txBody>
                  <a:tcPr/>
                </a:tc>
                <a:tc>
                  <a:txBody>
                    <a:bodyPr/>
                    <a:lstStyle/>
                    <a:p>
                      <a:pPr algn="ctr"/>
                      <a:r>
                        <a:rPr lang="en-SG" dirty="0"/>
                        <a:t>A0160936B</a:t>
                      </a:r>
                    </a:p>
                  </a:txBody>
                  <a:tcPr/>
                </a:tc>
                <a:extLst>
                  <a:ext uri="{0D108BD9-81ED-4DB2-BD59-A6C34878D82A}">
                    <a16:rowId xmlns:a16="http://schemas.microsoft.com/office/drawing/2014/main" val="2885404889"/>
                  </a:ext>
                </a:extLst>
              </a:tr>
            </a:tbl>
          </a:graphicData>
        </a:graphic>
      </p:graphicFrame>
      <p:pic>
        <p:nvPicPr>
          <p:cNvPr id="5" name="Picture 4"/>
          <p:cNvPicPr>
            <a:picLocks noChangeAspect="1"/>
          </p:cNvPicPr>
          <p:nvPr/>
        </p:nvPicPr>
        <p:blipFill>
          <a:blip r:embed="rId2"/>
          <a:stretch>
            <a:fillRect/>
          </a:stretch>
        </p:blipFill>
        <p:spPr>
          <a:xfrm>
            <a:off x="7898221" y="4171980"/>
            <a:ext cx="4207304" cy="2520856"/>
          </a:xfrm>
          <a:prstGeom prst="rect">
            <a:avLst/>
          </a:prstGeom>
        </p:spPr>
      </p:pic>
      <p:sp>
        <p:nvSpPr>
          <p:cNvPr id="3" name="TextBox 2"/>
          <p:cNvSpPr txBox="1"/>
          <p:nvPr/>
        </p:nvSpPr>
        <p:spPr>
          <a:xfrm>
            <a:off x="5106199" y="2450769"/>
            <a:ext cx="1786130" cy="523220"/>
          </a:xfrm>
          <a:prstGeom prst="rect">
            <a:avLst/>
          </a:prstGeom>
          <a:noFill/>
        </p:spPr>
        <p:txBody>
          <a:bodyPr wrap="none" rtlCol="0">
            <a:spAutoFit/>
          </a:bodyPr>
          <a:lstStyle/>
          <a:p>
            <a:r>
              <a:rPr lang="en-US" sz="2800" b="1" dirty="0">
                <a:solidFill>
                  <a:srgbClr val="0070C0"/>
                </a:solidFill>
              </a:rPr>
              <a:t>GROUP 06</a:t>
            </a:r>
            <a:endParaRPr lang="en-SG" sz="2800" b="1" dirty="0">
              <a:solidFill>
                <a:srgbClr val="0070C0"/>
              </a:solidFill>
            </a:endParaRPr>
          </a:p>
        </p:txBody>
      </p:sp>
    </p:spTree>
    <p:extLst>
      <p:ext uri="{BB962C8B-B14F-4D97-AF65-F5344CB8AC3E}">
        <p14:creationId xmlns:p14="http://schemas.microsoft.com/office/powerpoint/2010/main" val="414107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979" y="233313"/>
            <a:ext cx="9601200" cy="1485900"/>
          </a:xfrm>
        </p:spPr>
        <p:txBody>
          <a:bodyPr/>
          <a:lstStyle/>
          <a:p>
            <a:r>
              <a:rPr lang="en-US" b="1" dirty="0"/>
              <a:t>Methodology</a:t>
            </a:r>
            <a:endParaRPr lang="en-SG" b="1" dirty="0"/>
          </a:p>
        </p:txBody>
      </p:sp>
      <p:sp>
        <p:nvSpPr>
          <p:cNvPr id="3" name="Content Placeholder 2"/>
          <p:cNvSpPr>
            <a:spLocks noGrp="1"/>
          </p:cNvSpPr>
          <p:nvPr>
            <p:ph idx="1"/>
          </p:nvPr>
        </p:nvSpPr>
        <p:spPr>
          <a:xfrm>
            <a:off x="871979" y="1201917"/>
            <a:ext cx="10846256" cy="5228699"/>
          </a:xfrm>
        </p:spPr>
        <p:txBody>
          <a:bodyPr>
            <a:normAutofit/>
          </a:bodyPr>
          <a:lstStyle/>
          <a:p>
            <a:r>
              <a:rPr lang="en-US" sz="2400" dirty="0"/>
              <a:t>Data – </a:t>
            </a:r>
            <a:r>
              <a:rPr lang="en-US" sz="2400" dirty="0">
                <a:solidFill>
                  <a:srgbClr val="FF0000"/>
                </a:solidFill>
                <a:hlinkClick r:id="rId2"/>
              </a:rPr>
              <a:t>https://github.com/GeorgeMcIntire/fake_real_news_dataset</a:t>
            </a:r>
            <a:r>
              <a:rPr lang="en-US" sz="2400" dirty="0">
                <a:solidFill>
                  <a:srgbClr val="FF0000"/>
                </a:solidFill>
              </a:rPr>
              <a:t> </a:t>
            </a:r>
          </a:p>
          <a:p>
            <a:pPr lvl="1"/>
            <a:r>
              <a:rPr lang="en-US" sz="2400" dirty="0"/>
              <a:t>6,335 articles (headlines &amp; text)</a:t>
            </a:r>
          </a:p>
          <a:p>
            <a:endParaRPr lang="en-US" sz="2400" dirty="0"/>
          </a:p>
          <a:p>
            <a:endParaRPr lang="en-US" sz="2400" dirty="0"/>
          </a:p>
          <a:p>
            <a:endParaRPr lang="en-US" sz="2400" dirty="0"/>
          </a:p>
          <a:p>
            <a:endParaRPr lang="en-US" sz="2400" dirty="0"/>
          </a:p>
          <a:p>
            <a:endParaRPr lang="en-US" sz="2400" dirty="0"/>
          </a:p>
          <a:p>
            <a:r>
              <a:rPr lang="en-US" sz="2400" dirty="0"/>
              <a:t>Remove stop-words, punctuations, empty text, </a:t>
            </a:r>
            <a:r>
              <a:rPr lang="en-US" sz="2400" dirty="0" err="1"/>
              <a:t>etc</a:t>
            </a:r>
            <a:endParaRPr lang="en-US" sz="2400" dirty="0"/>
          </a:p>
          <a:p>
            <a:pPr lvl="1"/>
            <a:r>
              <a:rPr lang="en-US" sz="2400" dirty="0"/>
              <a:t>Except for “!” &amp; “?”</a:t>
            </a:r>
          </a:p>
          <a:p>
            <a:r>
              <a:rPr lang="en-US" sz="2400" dirty="0"/>
              <a:t>Fake (</a:t>
            </a:r>
            <a:r>
              <a:rPr lang="en-US" sz="2400" dirty="0">
                <a:highlight>
                  <a:srgbClr val="FFFF00"/>
                </a:highlight>
              </a:rPr>
              <a:t>3,128</a:t>
            </a:r>
            <a:r>
              <a:rPr lang="en-US" sz="2400" dirty="0"/>
              <a:t>) &amp; Real (</a:t>
            </a:r>
            <a:r>
              <a:rPr lang="en-US" sz="2400" dirty="0">
                <a:highlight>
                  <a:srgbClr val="FFFF00"/>
                </a:highlight>
              </a:rPr>
              <a:t>3,171</a:t>
            </a:r>
            <a:r>
              <a:rPr lang="en-US" sz="2400" dirty="0"/>
              <a:t>) news</a:t>
            </a:r>
            <a:endParaRPr lang="en-SG" sz="2400" dirty="0"/>
          </a:p>
          <a:p>
            <a:endParaRPr lang="en-SG" sz="2400" dirty="0"/>
          </a:p>
        </p:txBody>
      </p:sp>
      <p:pic>
        <p:nvPicPr>
          <p:cNvPr id="4" name="Picture 3"/>
          <p:cNvPicPr>
            <a:picLocks noChangeAspect="1"/>
          </p:cNvPicPr>
          <p:nvPr/>
        </p:nvPicPr>
        <p:blipFill>
          <a:blip r:embed="rId3"/>
          <a:stretch>
            <a:fillRect/>
          </a:stretch>
        </p:blipFill>
        <p:spPr>
          <a:xfrm>
            <a:off x="1250107" y="2230913"/>
            <a:ext cx="9698438" cy="2023034"/>
          </a:xfrm>
          <a:prstGeom prst="rect">
            <a:avLst/>
          </a:prstGeom>
        </p:spPr>
      </p:pic>
      <p:sp>
        <p:nvSpPr>
          <p:cNvPr id="5" name="Slide Number Placeholder 4"/>
          <p:cNvSpPr>
            <a:spLocks noGrp="1"/>
          </p:cNvSpPr>
          <p:nvPr>
            <p:ph type="sldNum" sz="quarter" idx="12"/>
          </p:nvPr>
        </p:nvSpPr>
        <p:spPr/>
        <p:txBody>
          <a:bodyPr/>
          <a:lstStyle/>
          <a:p>
            <a:fld id="{35718066-C694-46C6-8A37-564C4BF7E33E}" type="slidenum">
              <a:rPr lang="en-SG" smtClean="0"/>
              <a:t>10</a:t>
            </a:fld>
            <a:endParaRPr lang="en-SG"/>
          </a:p>
        </p:txBody>
      </p:sp>
    </p:spTree>
    <p:extLst>
      <p:ext uri="{BB962C8B-B14F-4D97-AF65-F5344CB8AC3E}">
        <p14:creationId xmlns:p14="http://schemas.microsoft.com/office/powerpoint/2010/main" val="4099274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272" y="284205"/>
            <a:ext cx="9601200" cy="1359594"/>
          </a:xfrm>
        </p:spPr>
        <p:txBody>
          <a:bodyPr/>
          <a:lstStyle/>
          <a:p>
            <a:r>
              <a:rPr lang="en-US" b="1" dirty="0"/>
              <a:t>Data Exploration </a:t>
            </a:r>
            <a:endParaRPr lang="en-SG" b="1" dirty="0"/>
          </a:p>
        </p:txBody>
      </p:sp>
      <p:pic>
        <p:nvPicPr>
          <p:cNvPr id="4" name="Picture 3"/>
          <p:cNvPicPr>
            <a:picLocks noChangeAspect="1"/>
          </p:cNvPicPr>
          <p:nvPr/>
        </p:nvPicPr>
        <p:blipFill>
          <a:blip r:embed="rId2"/>
          <a:stretch>
            <a:fillRect/>
          </a:stretch>
        </p:blipFill>
        <p:spPr>
          <a:xfrm>
            <a:off x="1776366" y="1502148"/>
            <a:ext cx="3817635" cy="4778364"/>
          </a:xfrm>
          <a:prstGeom prst="rect">
            <a:avLst/>
          </a:prstGeom>
        </p:spPr>
      </p:pic>
      <p:pic>
        <p:nvPicPr>
          <p:cNvPr id="5" name="Picture 4"/>
          <p:cNvPicPr>
            <a:picLocks noChangeAspect="1"/>
          </p:cNvPicPr>
          <p:nvPr/>
        </p:nvPicPr>
        <p:blipFill>
          <a:blip r:embed="rId3"/>
          <a:stretch>
            <a:fillRect/>
          </a:stretch>
        </p:blipFill>
        <p:spPr>
          <a:xfrm>
            <a:off x="6948186" y="1502148"/>
            <a:ext cx="3870348" cy="4777233"/>
          </a:xfrm>
          <a:prstGeom prst="rect">
            <a:avLst/>
          </a:prstGeom>
        </p:spPr>
      </p:pic>
      <p:sp>
        <p:nvSpPr>
          <p:cNvPr id="6" name="TextBox 5"/>
          <p:cNvSpPr txBox="1"/>
          <p:nvPr/>
        </p:nvSpPr>
        <p:spPr>
          <a:xfrm>
            <a:off x="6013901" y="3261375"/>
            <a:ext cx="715618" cy="523220"/>
          </a:xfrm>
          <a:prstGeom prst="rect">
            <a:avLst/>
          </a:prstGeom>
          <a:noFill/>
        </p:spPr>
        <p:txBody>
          <a:bodyPr wrap="square" rtlCol="0">
            <a:spAutoFit/>
          </a:bodyPr>
          <a:lstStyle/>
          <a:p>
            <a:r>
              <a:rPr lang="en-US" sz="2800" dirty="0"/>
              <a:t>vs</a:t>
            </a:r>
            <a:endParaRPr lang="en-SG" sz="2800" dirty="0"/>
          </a:p>
        </p:txBody>
      </p:sp>
      <p:sp>
        <p:nvSpPr>
          <p:cNvPr id="7" name="Slide Number Placeholder 6"/>
          <p:cNvSpPr>
            <a:spLocks noGrp="1"/>
          </p:cNvSpPr>
          <p:nvPr>
            <p:ph type="sldNum" sz="quarter" idx="12"/>
          </p:nvPr>
        </p:nvSpPr>
        <p:spPr/>
        <p:txBody>
          <a:bodyPr/>
          <a:lstStyle/>
          <a:p>
            <a:fld id="{35718066-C694-46C6-8A37-564C4BF7E33E}" type="slidenum">
              <a:rPr lang="en-SG" smtClean="0"/>
              <a:t>11</a:t>
            </a:fld>
            <a:endParaRPr lang="en-SG"/>
          </a:p>
        </p:txBody>
      </p:sp>
    </p:spTree>
    <p:extLst>
      <p:ext uri="{BB962C8B-B14F-4D97-AF65-F5344CB8AC3E}">
        <p14:creationId xmlns:p14="http://schemas.microsoft.com/office/powerpoint/2010/main" val="1270209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845" y="222614"/>
            <a:ext cx="9601200" cy="753571"/>
          </a:xfrm>
        </p:spPr>
        <p:txBody>
          <a:bodyPr/>
          <a:lstStyle/>
          <a:p>
            <a:r>
              <a:rPr lang="en-US" b="1" dirty="0"/>
              <a:t>Analysis</a:t>
            </a:r>
            <a:endParaRPr lang="en-SG" b="1" dirty="0"/>
          </a:p>
        </p:txBody>
      </p:sp>
      <p:sp>
        <p:nvSpPr>
          <p:cNvPr id="3" name="Content Placeholder 2"/>
          <p:cNvSpPr>
            <a:spLocks noGrp="1"/>
          </p:cNvSpPr>
          <p:nvPr>
            <p:ph idx="1"/>
          </p:nvPr>
        </p:nvSpPr>
        <p:spPr>
          <a:xfrm>
            <a:off x="824845" y="1371600"/>
            <a:ext cx="10873512" cy="5327374"/>
          </a:xfrm>
        </p:spPr>
        <p:txBody>
          <a:bodyPr>
            <a:normAutofit/>
          </a:bodyPr>
          <a:lstStyle/>
          <a:p>
            <a:r>
              <a:rPr lang="en-US" sz="3200" dirty="0"/>
              <a:t>Model comparisons</a:t>
            </a:r>
          </a:p>
          <a:p>
            <a:pPr lvl="1"/>
            <a:r>
              <a:rPr lang="en-US" sz="3200" dirty="0">
                <a:highlight>
                  <a:srgbClr val="FFFF00"/>
                </a:highlight>
              </a:rPr>
              <a:t>Null accuracy = 50.7%</a:t>
            </a:r>
          </a:p>
          <a:p>
            <a:endParaRPr lang="en-US" sz="3200" dirty="0"/>
          </a:p>
          <a:p>
            <a:r>
              <a:rPr lang="en-US" sz="3200" dirty="0"/>
              <a:t>First round of modeling with different permutations of </a:t>
            </a:r>
            <a:r>
              <a:rPr lang="en-US" sz="3200" u="sng" dirty="0" err="1"/>
              <a:t>CountVectorizer</a:t>
            </a:r>
            <a:r>
              <a:rPr lang="en-US" sz="3200" u="sng" dirty="0"/>
              <a:t> (~90% accuracy &amp; AUC)</a:t>
            </a:r>
            <a:r>
              <a:rPr lang="en-US" sz="3200" dirty="0"/>
              <a:t>  </a:t>
            </a:r>
          </a:p>
          <a:p>
            <a:pPr lvl="1"/>
            <a:endParaRPr lang="en-US" sz="3200" dirty="0"/>
          </a:p>
          <a:p>
            <a:pPr lvl="1"/>
            <a:endParaRPr lang="en-US" sz="3200" dirty="0"/>
          </a:p>
          <a:p>
            <a:pPr lvl="1"/>
            <a:endParaRPr lang="en-US" sz="3200" dirty="0"/>
          </a:p>
          <a:p>
            <a:pPr lvl="1"/>
            <a:endParaRPr lang="en-SG" sz="3200" dirty="0"/>
          </a:p>
        </p:txBody>
      </p:sp>
      <p:sp>
        <p:nvSpPr>
          <p:cNvPr id="4" name="Slide Number Placeholder 3"/>
          <p:cNvSpPr>
            <a:spLocks noGrp="1"/>
          </p:cNvSpPr>
          <p:nvPr>
            <p:ph type="sldNum" sz="quarter" idx="12"/>
          </p:nvPr>
        </p:nvSpPr>
        <p:spPr/>
        <p:txBody>
          <a:bodyPr/>
          <a:lstStyle/>
          <a:p>
            <a:fld id="{35718066-C694-46C6-8A37-564C4BF7E33E}" type="slidenum">
              <a:rPr lang="en-SG" smtClean="0"/>
              <a:t>12</a:t>
            </a:fld>
            <a:endParaRPr lang="en-SG"/>
          </a:p>
        </p:txBody>
      </p:sp>
    </p:spTree>
    <p:extLst>
      <p:ext uri="{BB962C8B-B14F-4D97-AF65-F5344CB8AC3E}">
        <p14:creationId xmlns:p14="http://schemas.microsoft.com/office/powerpoint/2010/main" val="393507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845" y="148472"/>
            <a:ext cx="10518658" cy="1485900"/>
          </a:xfrm>
        </p:spPr>
        <p:txBody>
          <a:bodyPr/>
          <a:lstStyle/>
          <a:p>
            <a:r>
              <a:rPr lang="en-US" b="1" dirty="0"/>
              <a:t>Analysis – More Feature Engineering (x64)</a:t>
            </a:r>
            <a:endParaRPr lang="en-SG" b="1"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13426207"/>
              </p:ext>
            </p:extLst>
          </p:nvPr>
        </p:nvGraphicFramePr>
        <p:xfrm>
          <a:off x="988541" y="1393706"/>
          <a:ext cx="10859472" cy="5059680"/>
        </p:xfrm>
        <a:graphic>
          <a:graphicData uri="http://schemas.openxmlformats.org/drawingml/2006/table">
            <a:tbl>
              <a:tblPr firstRow="1" bandRow="1">
                <a:tableStyleId>{5C22544A-7EE6-4342-B048-85BDC9FD1C3A}</a:tableStyleId>
              </a:tblPr>
              <a:tblGrid>
                <a:gridCol w="2714868">
                  <a:extLst>
                    <a:ext uri="{9D8B030D-6E8A-4147-A177-3AD203B41FA5}">
                      <a16:colId xmlns:a16="http://schemas.microsoft.com/office/drawing/2014/main" val="2329355892"/>
                    </a:ext>
                  </a:extLst>
                </a:gridCol>
                <a:gridCol w="2714868">
                  <a:extLst>
                    <a:ext uri="{9D8B030D-6E8A-4147-A177-3AD203B41FA5}">
                      <a16:colId xmlns:a16="http://schemas.microsoft.com/office/drawing/2014/main" val="4250124653"/>
                    </a:ext>
                  </a:extLst>
                </a:gridCol>
                <a:gridCol w="2714868">
                  <a:extLst>
                    <a:ext uri="{9D8B030D-6E8A-4147-A177-3AD203B41FA5}">
                      <a16:colId xmlns:a16="http://schemas.microsoft.com/office/drawing/2014/main" val="4020296793"/>
                    </a:ext>
                  </a:extLst>
                </a:gridCol>
                <a:gridCol w="2714868">
                  <a:extLst>
                    <a:ext uri="{9D8B030D-6E8A-4147-A177-3AD203B41FA5}">
                      <a16:colId xmlns:a16="http://schemas.microsoft.com/office/drawing/2014/main" val="2844005330"/>
                    </a:ext>
                  </a:extLst>
                </a:gridCol>
              </a:tblGrid>
              <a:tr h="577487">
                <a:tc>
                  <a:txBody>
                    <a:bodyPr/>
                    <a:lstStyle/>
                    <a:p>
                      <a:r>
                        <a:rPr lang="en-US" sz="2800" dirty="0">
                          <a:solidFill>
                            <a:schemeClr val="tx1"/>
                          </a:solidFill>
                        </a:rPr>
                        <a:t>General </a:t>
                      </a:r>
                      <a:endParaRPr lang="en-SG" sz="2800" dirty="0">
                        <a:solidFill>
                          <a:schemeClr val="tx1"/>
                        </a:solidFill>
                      </a:endParaRPr>
                    </a:p>
                  </a:txBody>
                  <a:tcPr>
                    <a:solidFill>
                      <a:srgbClr val="92D050"/>
                    </a:solidFill>
                  </a:tcPr>
                </a:tc>
                <a:tc>
                  <a:txBody>
                    <a:bodyPr/>
                    <a:lstStyle/>
                    <a:p>
                      <a:r>
                        <a:rPr lang="en-US" sz="2800" dirty="0">
                          <a:solidFill>
                            <a:schemeClr val="tx1"/>
                          </a:solidFill>
                        </a:rPr>
                        <a:t>Sentiment Analysis</a:t>
                      </a:r>
                      <a:endParaRPr lang="en-SG" sz="2800" dirty="0">
                        <a:solidFill>
                          <a:schemeClr val="tx1"/>
                        </a:solidFill>
                      </a:endParaRPr>
                    </a:p>
                  </a:txBody>
                  <a:tcPr>
                    <a:solidFill>
                      <a:srgbClr val="92D050"/>
                    </a:solidFill>
                  </a:tcPr>
                </a:tc>
                <a:tc>
                  <a:txBody>
                    <a:bodyPr/>
                    <a:lstStyle/>
                    <a:p>
                      <a:r>
                        <a:rPr lang="en-US" sz="2800" dirty="0">
                          <a:solidFill>
                            <a:schemeClr val="tx1"/>
                          </a:solidFill>
                        </a:rPr>
                        <a:t>LDA</a:t>
                      </a:r>
                      <a:endParaRPr lang="en-SG" sz="2800" dirty="0">
                        <a:solidFill>
                          <a:schemeClr val="tx1"/>
                        </a:solidFill>
                      </a:endParaRPr>
                    </a:p>
                  </a:txBody>
                  <a:tcPr>
                    <a:solidFill>
                      <a:srgbClr val="92D050"/>
                    </a:solidFill>
                  </a:tcPr>
                </a:tc>
                <a:tc>
                  <a:txBody>
                    <a:bodyPr/>
                    <a:lstStyle/>
                    <a:p>
                      <a:r>
                        <a:rPr lang="en-US" sz="2800" dirty="0">
                          <a:solidFill>
                            <a:schemeClr val="tx1"/>
                          </a:solidFill>
                        </a:rPr>
                        <a:t>Stance Detection</a:t>
                      </a:r>
                      <a:endParaRPr lang="en-SG" sz="2800" dirty="0">
                        <a:solidFill>
                          <a:schemeClr val="tx1"/>
                        </a:solidFill>
                      </a:endParaRPr>
                    </a:p>
                  </a:txBody>
                  <a:tcPr>
                    <a:solidFill>
                      <a:srgbClr val="92D050"/>
                    </a:solidFill>
                  </a:tcPr>
                </a:tc>
                <a:extLst>
                  <a:ext uri="{0D108BD9-81ED-4DB2-BD59-A6C34878D82A}">
                    <a16:rowId xmlns:a16="http://schemas.microsoft.com/office/drawing/2014/main" val="4107250470"/>
                  </a:ext>
                </a:extLst>
              </a:tr>
              <a:tr h="1081009">
                <a:tc>
                  <a:txBody>
                    <a:bodyPr/>
                    <a:lstStyle/>
                    <a:p>
                      <a:pPr marL="342900" lvl="0" indent="-342900">
                        <a:buFont typeface="Arial" panose="020B0604020202020204" pitchFamily="34" charset="0"/>
                        <a:buChar char="•"/>
                      </a:pPr>
                      <a:r>
                        <a:rPr lang="en-US" sz="2400" dirty="0"/>
                        <a:t># of words in news articles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Readability index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ym typeface="Wingdings" panose="05000000000000000000" pitchFamily="2" charset="2"/>
                        </a:rPr>
                        <a:t># of CAP words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ym typeface="Wingdings" panose="05000000000000000000" pitchFamily="2" charset="2"/>
                        </a:rPr>
                        <a:t># of exclamation marks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ym typeface="Wingdings" panose="05000000000000000000" pitchFamily="2" charset="2"/>
                        </a:rPr>
                        <a:t># of question marks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dk1"/>
                          </a:solidFill>
                          <a:latin typeface="+mn-lt"/>
                          <a:ea typeface="+mn-ea"/>
                          <a:cs typeface="+mn-cs"/>
                        </a:rPr>
                        <a:t>Polarity of  headlines &amp; text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dk1"/>
                          </a:solidFill>
                          <a:latin typeface="+mn-lt"/>
                          <a:ea typeface="+mn-ea"/>
                          <a:cs typeface="+mn-cs"/>
                        </a:rPr>
                        <a:t>Subjectivity of  headlines &amp; text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dk1"/>
                          </a:solidFill>
                          <a:latin typeface="+mn-lt"/>
                          <a:ea typeface="+mn-ea"/>
                          <a:cs typeface="+mn-cs"/>
                        </a:rPr>
                        <a:t>AFINN scores of headlines &amp; text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p>
                    <a:p>
                      <a:pPr marL="285750" indent="-285750">
                        <a:buFont typeface="Arial" panose="020B0604020202020204" pitchFamily="34" charset="0"/>
                        <a:buChar char="•"/>
                      </a:pPr>
                      <a:endParaRPr lang="en-SG" sz="2000" dirty="0">
                        <a:solidFill>
                          <a:schemeClr val="tx1"/>
                        </a:solidFill>
                      </a:endParaRPr>
                    </a:p>
                  </a:txBody>
                  <a:tcPr/>
                </a:tc>
                <a:tc>
                  <a:txBody>
                    <a:bodyPr/>
                    <a:lstStyle/>
                    <a:p>
                      <a:pPr marL="285750" indent="-285750">
                        <a:buFont typeface="Arial" panose="020B0604020202020204" pitchFamily="34" charset="0"/>
                        <a:buChar char="•"/>
                      </a:pPr>
                      <a:r>
                        <a:rPr lang="en-US" sz="2400" kern="1200" dirty="0">
                          <a:solidFill>
                            <a:schemeClr val="dk1"/>
                          </a:solidFill>
                          <a:latin typeface="+mn-lt"/>
                          <a:ea typeface="+mn-ea"/>
                          <a:cs typeface="+mn-cs"/>
                        </a:rPr>
                        <a:t>Use elbow method for optimal k (i.e. 4)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dirty="0">
                          <a:solidFill>
                            <a:schemeClr val="dk1"/>
                          </a:solidFill>
                          <a:latin typeface="+mn-lt"/>
                          <a:ea typeface="+mn-ea"/>
                          <a:cs typeface="+mn-cs"/>
                        </a:rPr>
                        <a:t>Topic probabilities </a:t>
                      </a:r>
                    </a:p>
                    <a:p>
                      <a:pPr marL="285750" indent="-285750">
                        <a:buFont typeface="Arial" panose="020B0604020202020204" pitchFamily="34" charset="0"/>
                        <a:buChar char="•"/>
                      </a:pPr>
                      <a:endParaRPr lang="en-US" sz="2400" kern="1200" dirty="0">
                        <a:solidFill>
                          <a:schemeClr val="dk1"/>
                        </a:solidFill>
                        <a:latin typeface="+mn-lt"/>
                        <a:ea typeface="+mn-ea"/>
                        <a:cs typeface="+mn-cs"/>
                      </a:endParaRPr>
                    </a:p>
                    <a:p>
                      <a:pPr marL="285750" indent="-285750">
                        <a:buFont typeface="Arial" panose="020B0604020202020204" pitchFamily="34" charset="0"/>
                        <a:buChar char="•"/>
                      </a:pPr>
                      <a:endParaRPr lang="en-SG" sz="2400" kern="1200" dirty="0">
                        <a:solidFill>
                          <a:schemeClr val="dk1"/>
                        </a:solidFill>
                        <a:latin typeface="+mn-lt"/>
                        <a:ea typeface="+mn-ea"/>
                        <a:cs typeface="+mn-cs"/>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2400" b="0" i="0" kern="1200" dirty="0">
                          <a:solidFill>
                            <a:schemeClr val="dk1"/>
                          </a:solidFill>
                          <a:effectLst/>
                          <a:latin typeface="+mn-lt"/>
                          <a:ea typeface="+mn-ea"/>
                          <a:cs typeface="+mn-cs"/>
                        </a:rPr>
                        <a:t>Stance Detection involves estimating the relative perspective (or stance) of two pieces of text relative to a topic, claim or issue.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0" i="0" kern="1200" dirty="0">
                          <a:solidFill>
                            <a:schemeClr val="dk1"/>
                          </a:solidFill>
                          <a:effectLst/>
                          <a:latin typeface="+mn-lt"/>
                          <a:ea typeface="+mn-ea"/>
                          <a:cs typeface="+mn-cs"/>
                        </a:rPr>
                        <a:t>H</a:t>
                      </a:r>
                      <a:r>
                        <a:rPr lang="en-SG" sz="2400" b="0" i="0" kern="1200" dirty="0" err="1">
                          <a:solidFill>
                            <a:schemeClr val="dk1"/>
                          </a:solidFill>
                          <a:effectLst/>
                          <a:latin typeface="+mn-lt"/>
                          <a:ea typeface="+mn-ea"/>
                          <a:cs typeface="+mn-cs"/>
                        </a:rPr>
                        <a:t>eadline</a:t>
                      </a:r>
                      <a:r>
                        <a:rPr lang="en-SG" sz="2400" b="0" i="0" kern="1200" dirty="0">
                          <a:solidFill>
                            <a:schemeClr val="dk1"/>
                          </a:solidFill>
                          <a:effectLst/>
                          <a:latin typeface="+mn-lt"/>
                          <a:ea typeface="+mn-ea"/>
                          <a:cs typeface="+mn-cs"/>
                        </a:rPr>
                        <a:t> vs Text </a:t>
                      </a:r>
                      <a:endParaRPr lang="en-SG" sz="3200" kern="1200" dirty="0">
                        <a:solidFill>
                          <a:schemeClr val="dk1"/>
                        </a:solidFill>
                        <a:latin typeface="+mn-lt"/>
                        <a:ea typeface="+mn-ea"/>
                        <a:cs typeface="+mn-cs"/>
                      </a:endParaRPr>
                    </a:p>
                  </a:txBody>
                  <a:tcPr/>
                </a:tc>
                <a:extLst>
                  <a:ext uri="{0D108BD9-81ED-4DB2-BD59-A6C34878D82A}">
                    <a16:rowId xmlns:a16="http://schemas.microsoft.com/office/drawing/2014/main" val="1012655932"/>
                  </a:ext>
                </a:extLst>
              </a:tr>
            </a:tbl>
          </a:graphicData>
        </a:graphic>
      </p:graphicFrame>
      <p:sp>
        <p:nvSpPr>
          <p:cNvPr id="7" name="Slide Number Placeholder 6"/>
          <p:cNvSpPr>
            <a:spLocks noGrp="1"/>
          </p:cNvSpPr>
          <p:nvPr>
            <p:ph type="sldNum" sz="quarter" idx="12"/>
          </p:nvPr>
        </p:nvSpPr>
        <p:spPr/>
        <p:txBody>
          <a:bodyPr/>
          <a:lstStyle/>
          <a:p>
            <a:fld id="{35718066-C694-46C6-8A37-564C4BF7E33E}" type="slidenum">
              <a:rPr lang="en-SG" smtClean="0"/>
              <a:t>13</a:t>
            </a:fld>
            <a:endParaRPr lang="en-SG"/>
          </a:p>
        </p:txBody>
      </p:sp>
    </p:spTree>
    <p:extLst>
      <p:ext uri="{BB962C8B-B14F-4D97-AF65-F5344CB8AC3E}">
        <p14:creationId xmlns:p14="http://schemas.microsoft.com/office/powerpoint/2010/main" val="372336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1966" y="346165"/>
            <a:ext cx="9601200" cy="672737"/>
          </a:xfrm>
        </p:spPr>
        <p:txBody>
          <a:bodyPr>
            <a:normAutofit fontScale="90000"/>
          </a:bodyPr>
          <a:lstStyle/>
          <a:p>
            <a:r>
              <a:rPr lang="en-US" b="1" dirty="0"/>
              <a:t>Stance Detection Example</a:t>
            </a:r>
            <a:endParaRPr lang="en-SG" b="1" dirty="0"/>
          </a:p>
        </p:txBody>
      </p:sp>
      <p:sp>
        <p:nvSpPr>
          <p:cNvPr id="3" name="Content Placeholder 2"/>
          <p:cNvSpPr>
            <a:spLocks noGrp="1"/>
          </p:cNvSpPr>
          <p:nvPr>
            <p:ph idx="1"/>
          </p:nvPr>
        </p:nvSpPr>
        <p:spPr>
          <a:xfrm>
            <a:off x="1031966" y="1279070"/>
            <a:ext cx="10370492" cy="5007291"/>
          </a:xfrm>
        </p:spPr>
        <p:txBody>
          <a:bodyPr>
            <a:normAutofit fontScale="92500"/>
          </a:bodyPr>
          <a:lstStyle/>
          <a:p>
            <a:r>
              <a:rPr lang="en-US" sz="3200" dirty="0"/>
              <a:t>Headline</a:t>
            </a:r>
          </a:p>
          <a:p>
            <a:pPr lvl="1"/>
            <a:r>
              <a:rPr lang="en-US" sz="2800" dirty="0"/>
              <a:t>“Robert Plant Ripped up $800M Led Zeppelin Reunion Contract”</a:t>
            </a:r>
          </a:p>
          <a:p>
            <a:r>
              <a:rPr lang="en-SG" sz="3200" dirty="0"/>
              <a:t>Snippets from Text</a:t>
            </a:r>
          </a:p>
          <a:p>
            <a:pPr lvl="1"/>
            <a:r>
              <a:rPr lang="en-US" sz="2800" dirty="0"/>
              <a:t>“… Led Zeppelin’s Robert Plant turned down £500 Millions to reform supergroup….”  [agree]</a:t>
            </a:r>
          </a:p>
          <a:p>
            <a:pPr lvl="1"/>
            <a:r>
              <a:rPr lang="en-US" sz="2800" dirty="0"/>
              <a:t>“… No, Robert Plant did not rip up $800 million deal to get Led </a:t>
            </a:r>
            <a:r>
              <a:rPr lang="en-US" sz="2800" dirty="0">
                <a:solidFill>
                  <a:schemeClr val="tx1"/>
                </a:solidFill>
              </a:rPr>
              <a:t>Zeppelin back together…” [disagree]  </a:t>
            </a:r>
          </a:p>
          <a:p>
            <a:pPr lvl="1"/>
            <a:r>
              <a:rPr lang="en-US" sz="2800" dirty="0">
                <a:solidFill>
                  <a:schemeClr val="tx1"/>
                </a:solidFill>
              </a:rPr>
              <a:t>“… Robert Plant reportedly tore up an $800 million Led Zeppelin reunion deal…” [discusses]</a:t>
            </a:r>
          </a:p>
          <a:p>
            <a:pPr lvl="1"/>
            <a:r>
              <a:rPr lang="en-US" sz="2800" dirty="0">
                <a:solidFill>
                  <a:schemeClr val="tx1"/>
                </a:solidFill>
              </a:rPr>
              <a:t>‘…Richard Branson’s Virgin Galactic is set to launch </a:t>
            </a:r>
            <a:r>
              <a:rPr lang="en-US" sz="2800" dirty="0" err="1">
                <a:solidFill>
                  <a:schemeClr val="tx1"/>
                </a:solidFill>
              </a:rPr>
              <a:t>SpaceShip</a:t>
            </a:r>
            <a:r>
              <a:rPr lang="en-US" sz="2800" dirty="0">
                <a:solidFill>
                  <a:schemeClr val="tx1"/>
                </a:solidFill>
              </a:rPr>
              <a:t> Two today…” [unrelated]</a:t>
            </a:r>
          </a:p>
        </p:txBody>
      </p:sp>
      <p:sp>
        <p:nvSpPr>
          <p:cNvPr id="4" name="Slide Number Placeholder 3"/>
          <p:cNvSpPr>
            <a:spLocks noGrp="1"/>
          </p:cNvSpPr>
          <p:nvPr>
            <p:ph type="sldNum" sz="quarter" idx="12"/>
          </p:nvPr>
        </p:nvSpPr>
        <p:spPr/>
        <p:txBody>
          <a:bodyPr/>
          <a:lstStyle/>
          <a:p>
            <a:fld id="{35718066-C694-46C6-8A37-564C4BF7E33E}" type="slidenum">
              <a:rPr lang="en-SG" smtClean="0"/>
              <a:t>14</a:t>
            </a:fld>
            <a:endParaRPr lang="en-SG"/>
          </a:p>
        </p:txBody>
      </p:sp>
      <p:sp>
        <p:nvSpPr>
          <p:cNvPr id="6" name="TextBox 5"/>
          <p:cNvSpPr txBox="1"/>
          <p:nvPr/>
        </p:nvSpPr>
        <p:spPr>
          <a:xfrm>
            <a:off x="800612" y="6286361"/>
            <a:ext cx="4183389" cy="369332"/>
          </a:xfrm>
          <a:prstGeom prst="rect">
            <a:avLst/>
          </a:prstGeom>
          <a:noFill/>
        </p:spPr>
        <p:txBody>
          <a:bodyPr wrap="none" rtlCol="0">
            <a:spAutoFit/>
          </a:bodyPr>
          <a:lstStyle/>
          <a:p>
            <a:r>
              <a:rPr lang="en-SG" dirty="0"/>
              <a:t>Ref: http://www.fakenewschallenge.org/</a:t>
            </a:r>
          </a:p>
        </p:txBody>
      </p:sp>
    </p:spTree>
    <p:extLst>
      <p:ext uri="{BB962C8B-B14F-4D97-AF65-F5344CB8AC3E}">
        <p14:creationId xmlns:p14="http://schemas.microsoft.com/office/powerpoint/2010/main" val="494945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765" y="253448"/>
            <a:ext cx="9601200" cy="1485900"/>
          </a:xfrm>
        </p:spPr>
        <p:txBody>
          <a:bodyPr/>
          <a:lstStyle/>
          <a:p>
            <a:r>
              <a:rPr lang="en-US" b="1" dirty="0"/>
              <a:t>Analysis – 2</a:t>
            </a:r>
            <a:r>
              <a:rPr lang="en-US" b="1" baseline="30000" dirty="0"/>
              <a:t>nd</a:t>
            </a:r>
            <a:r>
              <a:rPr lang="en-US" b="1" dirty="0"/>
              <a:t> round of modeling </a:t>
            </a:r>
            <a:endParaRPr lang="en-SG" b="1" dirty="0"/>
          </a:p>
        </p:txBody>
      </p:sp>
      <p:sp>
        <p:nvSpPr>
          <p:cNvPr id="3" name="Content Placeholder 2"/>
          <p:cNvSpPr>
            <a:spLocks noGrp="1"/>
          </p:cNvSpPr>
          <p:nvPr>
            <p:ph idx="1"/>
          </p:nvPr>
        </p:nvSpPr>
        <p:spPr>
          <a:xfrm>
            <a:off x="854764" y="1043610"/>
            <a:ext cx="10853531" cy="5337312"/>
          </a:xfrm>
        </p:spPr>
        <p:txBody>
          <a:bodyPr>
            <a:normAutofit/>
          </a:bodyPr>
          <a:lstStyle/>
          <a:p>
            <a:r>
              <a:rPr lang="en-US" sz="2400" dirty="0">
                <a:sym typeface="Wingdings" panose="05000000000000000000" pitchFamily="2" charset="2"/>
              </a:rPr>
              <a:t>Ensemble modeling</a:t>
            </a:r>
          </a:p>
          <a:p>
            <a:pPr lvl="1"/>
            <a:r>
              <a:rPr lang="en-SG" sz="2400" dirty="0"/>
              <a:t>Logistic regression, gradient boosting and neural network models from first round</a:t>
            </a:r>
          </a:p>
          <a:p>
            <a:pPr lvl="1"/>
            <a:r>
              <a:rPr lang="en-SG" sz="2400" dirty="0"/>
              <a:t>Incorporated into pipelines </a:t>
            </a:r>
          </a:p>
          <a:p>
            <a:pPr lvl="1"/>
            <a:r>
              <a:rPr lang="en-SG" sz="2400" dirty="0"/>
              <a:t>Parameters were tuned further</a:t>
            </a:r>
          </a:p>
          <a:p>
            <a:pPr lvl="1"/>
            <a:r>
              <a:rPr lang="en-SG" sz="2400" dirty="0"/>
              <a:t>Build an ensemble model </a:t>
            </a:r>
            <a:endParaRPr lang="en-US" sz="2400" dirty="0"/>
          </a:p>
          <a:p>
            <a:endParaRPr lang="en-SG" sz="2400" dirty="0"/>
          </a:p>
        </p:txBody>
      </p:sp>
      <p:graphicFrame>
        <p:nvGraphicFramePr>
          <p:cNvPr id="5" name="Table 4"/>
          <p:cNvGraphicFramePr>
            <a:graphicFrameLocks noGrp="1"/>
          </p:cNvGraphicFramePr>
          <p:nvPr>
            <p:extLst>
              <p:ext uri="{D42A27DB-BD31-4B8C-83A1-F6EECF244321}">
                <p14:modId xmlns:p14="http://schemas.microsoft.com/office/powerpoint/2010/main" val="3487830923"/>
              </p:ext>
            </p:extLst>
          </p:nvPr>
        </p:nvGraphicFramePr>
        <p:xfrm>
          <a:off x="2227475" y="3847705"/>
          <a:ext cx="8127999" cy="274320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1128336286"/>
                    </a:ext>
                  </a:extLst>
                </a:gridCol>
                <a:gridCol w="2709333">
                  <a:extLst>
                    <a:ext uri="{9D8B030D-6E8A-4147-A177-3AD203B41FA5}">
                      <a16:colId xmlns:a16="http://schemas.microsoft.com/office/drawing/2014/main" val="3857686602"/>
                    </a:ext>
                  </a:extLst>
                </a:gridCol>
                <a:gridCol w="2709333">
                  <a:extLst>
                    <a:ext uri="{9D8B030D-6E8A-4147-A177-3AD203B41FA5}">
                      <a16:colId xmlns:a16="http://schemas.microsoft.com/office/drawing/2014/main" val="3413036694"/>
                    </a:ext>
                  </a:extLst>
                </a:gridCol>
              </a:tblGrid>
              <a:tr h="370840">
                <a:tc>
                  <a:txBody>
                    <a:bodyPr/>
                    <a:lstStyle/>
                    <a:p>
                      <a:r>
                        <a:rPr lang="en-US" sz="2400" b="1" dirty="0">
                          <a:solidFill>
                            <a:schemeClr val="tx1"/>
                          </a:solidFill>
                        </a:rPr>
                        <a:t>Model </a:t>
                      </a:r>
                      <a:endParaRPr lang="en-SG" sz="2400" b="1" dirty="0">
                        <a:solidFill>
                          <a:schemeClr val="tx1"/>
                        </a:solidFill>
                      </a:endParaRPr>
                    </a:p>
                  </a:txBody>
                  <a:tcPr>
                    <a:solidFill>
                      <a:srgbClr val="FFFF99"/>
                    </a:solidFill>
                  </a:tcPr>
                </a:tc>
                <a:tc>
                  <a:txBody>
                    <a:bodyPr/>
                    <a:lstStyle/>
                    <a:p>
                      <a:pPr algn="ctr"/>
                      <a:r>
                        <a:rPr lang="en-US" sz="2400" b="1" dirty="0">
                          <a:solidFill>
                            <a:schemeClr val="tx1"/>
                          </a:solidFill>
                        </a:rPr>
                        <a:t>Accuracy </a:t>
                      </a:r>
                      <a:endParaRPr lang="en-SG" sz="2400" b="1" dirty="0">
                        <a:solidFill>
                          <a:schemeClr val="tx1"/>
                        </a:solidFill>
                      </a:endParaRPr>
                    </a:p>
                  </a:txBody>
                  <a:tcPr>
                    <a:solidFill>
                      <a:srgbClr val="FFFF99"/>
                    </a:solidFill>
                  </a:tcPr>
                </a:tc>
                <a:tc>
                  <a:txBody>
                    <a:bodyPr/>
                    <a:lstStyle/>
                    <a:p>
                      <a:pPr algn="ctr"/>
                      <a:r>
                        <a:rPr lang="en-US" sz="2400" b="1" dirty="0">
                          <a:solidFill>
                            <a:schemeClr val="tx1"/>
                          </a:solidFill>
                        </a:rPr>
                        <a:t>AUC</a:t>
                      </a:r>
                      <a:endParaRPr lang="en-SG" sz="2400" b="1" dirty="0">
                        <a:solidFill>
                          <a:schemeClr val="tx1"/>
                        </a:solidFill>
                      </a:endParaRPr>
                    </a:p>
                  </a:txBody>
                  <a:tcPr>
                    <a:solidFill>
                      <a:srgbClr val="FFFF99"/>
                    </a:solidFill>
                  </a:tcPr>
                </a:tc>
                <a:extLst>
                  <a:ext uri="{0D108BD9-81ED-4DB2-BD59-A6C34878D82A}">
                    <a16:rowId xmlns:a16="http://schemas.microsoft.com/office/drawing/2014/main" val="4052261886"/>
                  </a:ext>
                </a:extLst>
              </a:tr>
              <a:tr h="370840">
                <a:tc>
                  <a:txBody>
                    <a:bodyPr/>
                    <a:lstStyle/>
                    <a:p>
                      <a:r>
                        <a:rPr lang="en-US" sz="2400" dirty="0"/>
                        <a:t>Null Model</a:t>
                      </a:r>
                      <a:endParaRPr lang="en-SG" sz="2400" dirty="0"/>
                    </a:p>
                  </a:txBody>
                  <a:tcPr/>
                </a:tc>
                <a:tc>
                  <a:txBody>
                    <a:bodyPr/>
                    <a:lstStyle/>
                    <a:p>
                      <a:pPr algn="ctr"/>
                      <a:r>
                        <a:rPr lang="en-US" sz="2400" dirty="0"/>
                        <a:t>50.7%</a:t>
                      </a:r>
                      <a:endParaRPr lang="en-SG" sz="2400" dirty="0"/>
                    </a:p>
                  </a:txBody>
                  <a:tcPr/>
                </a:tc>
                <a:tc>
                  <a:txBody>
                    <a:bodyPr/>
                    <a:lstStyle/>
                    <a:p>
                      <a:pPr algn="ctr"/>
                      <a:r>
                        <a:rPr lang="en-US" sz="2400" dirty="0"/>
                        <a:t>-</a:t>
                      </a:r>
                      <a:endParaRPr lang="en-SG" sz="2400" dirty="0"/>
                    </a:p>
                  </a:txBody>
                  <a:tcPr/>
                </a:tc>
                <a:extLst>
                  <a:ext uri="{0D108BD9-81ED-4DB2-BD59-A6C34878D82A}">
                    <a16:rowId xmlns:a16="http://schemas.microsoft.com/office/drawing/2014/main" val="588613495"/>
                  </a:ext>
                </a:extLst>
              </a:tr>
              <a:tr h="370840">
                <a:tc>
                  <a:txBody>
                    <a:bodyPr/>
                    <a:lstStyle/>
                    <a:p>
                      <a:r>
                        <a:rPr lang="en-US" sz="2400" b="0" dirty="0"/>
                        <a:t>Log Regression</a:t>
                      </a:r>
                      <a:endParaRPr lang="en-SG" sz="2400" b="0" dirty="0"/>
                    </a:p>
                  </a:txBody>
                  <a:tcPr/>
                </a:tc>
                <a:tc>
                  <a:txBody>
                    <a:bodyPr/>
                    <a:lstStyle/>
                    <a:p>
                      <a:pPr algn="ctr"/>
                      <a:r>
                        <a:rPr lang="en-US" sz="2400" b="0" dirty="0"/>
                        <a:t>92.8%</a:t>
                      </a:r>
                      <a:endParaRPr lang="en-SG" sz="2400" b="0" dirty="0"/>
                    </a:p>
                  </a:txBody>
                  <a:tcPr/>
                </a:tc>
                <a:tc>
                  <a:txBody>
                    <a:bodyPr/>
                    <a:lstStyle/>
                    <a:p>
                      <a:pPr algn="ctr"/>
                      <a:r>
                        <a:rPr lang="en-US" sz="2400" b="0" dirty="0"/>
                        <a:t>97.2%</a:t>
                      </a:r>
                      <a:endParaRPr lang="en-SG" sz="2400" b="0" dirty="0"/>
                    </a:p>
                  </a:txBody>
                  <a:tcPr/>
                </a:tc>
                <a:extLst>
                  <a:ext uri="{0D108BD9-81ED-4DB2-BD59-A6C34878D82A}">
                    <a16:rowId xmlns:a16="http://schemas.microsoft.com/office/drawing/2014/main" val="2715826148"/>
                  </a:ext>
                </a:extLst>
              </a:tr>
              <a:tr h="370840">
                <a:tc>
                  <a:txBody>
                    <a:bodyPr/>
                    <a:lstStyle/>
                    <a:p>
                      <a:r>
                        <a:rPr lang="en-US" sz="2400" b="0" dirty="0"/>
                        <a:t>GBM</a:t>
                      </a:r>
                      <a:endParaRPr lang="en-SG" sz="2400" b="0" dirty="0"/>
                    </a:p>
                  </a:txBody>
                  <a:tcPr/>
                </a:tc>
                <a:tc>
                  <a:txBody>
                    <a:bodyPr/>
                    <a:lstStyle/>
                    <a:p>
                      <a:pPr algn="ctr"/>
                      <a:r>
                        <a:rPr lang="en-US" sz="2400" b="0" dirty="0"/>
                        <a:t>91.2%</a:t>
                      </a:r>
                      <a:endParaRPr lang="en-SG" sz="2400" b="0" dirty="0"/>
                    </a:p>
                  </a:txBody>
                  <a:tcPr/>
                </a:tc>
                <a:tc>
                  <a:txBody>
                    <a:bodyPr/>
                    <a:lstStyle/>
                    <a:p>
                      <a:pPr algn="ctr"/>
                      <a:r>
                        <a:rPr lang="en-US" sz="2400" b="0" dirty="0"/>
                        <a:t>97.3%</a:t>
                      </a:r>
                      <a:endParaRPr lang="en-SG" sz="2400" b="0" dirty="0"/>
                    </a:p>
                  </a:txBody>
                  <a:tcPr/>
                </a:tc>
                <a:extLst>
                  <a:ext uri="{0D108BD9-81ED-4DB2-BD59-A6C34878D82A}">
                    <a16:rowId xmlns:a16="http://schemas.microsoft.com/office/drawing/2014/main" val="2026978012"/>
                  </a:ext>
                </a:extLst>
              </a:tr>
              <a:tr h="370840">
                <a:tc>
                  <a:txBody>
                    <a:bodyPr/>
                    <a:lstStyle/>
                    <a:p>
                      <a:r>
                        <a:rPr lang="en-US" sz="2400" b="0" dirty="0"/>
                        <a:t>Neutral Network</a:t>
                      </a:r>
                      <a:endParaRPr lang="en-SG" sz="2400" b="0" dirty="0"/>
                    </a:p>
                  </a:txBody>
                  <a:tcPr/>
                </a:tc>
                <a:tc>
                  <a:txBody>
                    <a:bodyPr/>
                    <a:lstStyle/>
                    <a:p>
                      <a:pPr algn="ctr"/>
                      <a:r>
                        <a:rPr lang="en-US" sz="2400" b="0" dirty="0"/>
                        <a:t>93.1%</a:t>
                      </a:r>
                      <a:endParaRPr lang="en-SG" sz="2400" b="0" dirty="0"/>
                    </a:p>
                  </a:txBody>
                  <a:tcPr/>
                </a:tc>
                <a:tc>
                  <a:txBody>
                    <a:bodyPr/>
                    <a:lstStyle/>
                    <a:p>
                      <a:pPr algn="ctr"/>
                      <a:r>
                        <a:rPr lang="en-US" sz="2400" b="0" dirty="0"/>
                        <a:t>97.6%</a:t>
                      </a:r>
                      <a:endParaRPr lang="en-SG" sz="2400" b="0" dirty="0"/>
                    </a:p>
                  </a:txBody>
                  <a:tcPr/>
                </a:tc>
                <a:extLst>
                  <a:ext uri="{0D108BD9-81ED-4DB2-BD59-A6C34878D82A}">
                    <a16:rowId xmlns:a16="http://schemas.microsoft.com/office/drawing/2014/main" val="854260718"/>
                  </a:ext>
                </a:extLst>
              </a:tr>
              <a:tr h="370840">
                <a:tc>
                  <a:txBody>
                    <a:bodyPr/>
                    <a:lstStyle/>
                    <a:p>
                      <a:r>
                        <a:rPr lang="en-US" sz="2400" b="1" dirty="0"/>
                        <a:t>Ensemble </a:t>
                      </a:r>
                      <a:endParaRPr lang="en-SG" sz="2400" b="1" dirty="0"/>
                    </a:p>
                  </a:txBody>
                  <a:tcPr/>
                </a:tc>
                <a:tc>
                  <a:txBody>
                    <a:bodyPr/>
                    <a:lstStyle/>
                    <a:p>
                      <a:pPr algn="ctr"/>
                      <a:r>
                        <a:rPr lang="en-US" sz="2400" b="1" dirty="0"/>
                        <a:t>93.0%</a:t>
                      </a:r>
                      <a:endParaRPr lang="en-SG" sz="2400" b="1" dirty="0"/>
                    </a:p>
                  </a:txBody>
                  <a:tcPr/>
                </a:tc>
                <a:tc>
                  <a:txBody>
                    <a:bodyPr/>
                    <a:lstStyle/>
                    <a:p>
                      <a:pPr algn="ctr"/>
                      <a:r>
                        <a:rPr lang="en-US" sz="2400" b="1" dirty="0"/>
                        <a:t>98.0%</a:t>
                      </a:r>
                      <a:endParaRPr lang="en-SG" sz="2400" b="1" dirty="0"/>
                    </a:p>
                  </a:txBody>
                  <a:tcPr/>
                </a:tc>
                <a:extLst>
                  <a:ext uri="{0D108BD9-81ED-4DB2-BD59-A6C34878D82A}">
                    <a16:rowId xmlns:a16="http://schemas.microsoft.com/office/drawing/2014/main" val="1909623283"/>
                  </a:ext>
                </a:extLst>
              </a:tr>
            </a:tbl>
          </a:graphicData>
        </a:graphic>
      </p:graphicFrame>
      <p:sp>
        <p:nvSpPr>
          <p:cNvPr id="6" name="Rectangle 5"/>
          <p:cNvSpPr/>
          <p:nvPr/>
        </p:nvSpPr>
        <p:spPr>
          <a:xfrm>
            <a:off x="2136919" y="6133043"/>
            <a:ext cx="8309113" cy="4578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Slide Number Placeholder 6"/>
          <p:cNvSpPr>
            <a:spLocks noGrp="1"/>
          </p:cNvSpPr>
          <p:nvPr>
            <p:ph type="sldNum" sz="quarter" idx="12"/>
          </p:nvPr>
        </p:nvSpPr>
        <p:spPr/>
        <p:txBody>
          <a:bodyPr/>
          <a:lstStyle/>
          <a:p>
            <a:fld id="{35718066-C694-46C6-8A37-564C4BF7E33E}" type="slidenum">
              <a:rPr lang="en-SG" smtClean="0"/>
              <a:t>15</a:t>
            </a:fld>
            <a:endParaRPr lang="en-SG"/>
          </a:p>
        </p:txBody>
      </p:sp>
      <p:pic>
        <p:nvPicPr>
          <p:cNvPr id="21" name="Picture 20"/>
          <p:cNvPicPr>
            <a:picLocks noChangeAspect="1"/>
          </p:cNvPicPr>
          <p:nvPr/>
        </p:nvPicPr>
        <p:blipFill rotWithShape="1">
          <a:blip r:embed="rId2"/>
          <a:srcRect t="5244"/>
          <a:stretch/>
        </p:blipFill>
        <p:spPr>
          <a:xfrm>
            <a:off x="6026227" y="2087903"/>
            <a:ext cx="6025290" cy="1591366"/>
          </a:xfrm>
          <a:prstGeom prst="rect">
            <a:avLst/>
          </a:prstGeom>
        </p:spPr>
      </p:pic>
    </p:spTree>
    <p:extLst>
      <p:ext uri="{BB962C8B-B14F-4D97-AF65-F5344CB8AC3E}">
        <p14:creationId xmlns:p14="http://schemas.microsoft.com/office/powerpoint/2010/main" val="717310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4" name="Slide Number Placeholder 3"/>
          <p:cNvSpPr>
            <a:spLocks noGrp="1"/>
          </p:cNvSpPr>
          <p:nvPr>
            <p:ph type="sldNum" sz="quarter" idx="12"/>
          </p:nvPr>
        </p:nvSpPr>
        <p:spPr/>
        <p:txBody>
          <a:bodyPr/>
          <a:lstStyle/>
          <a:p>
            <a:fld id="{35718066-C694-46C6-8A37-564C4BF7E33E}" type="slidenum">
              <a:rPr lang="en-SG" smtClean="0"/>
              <a:t>16</a:t>
            </a:fld>
            <a:endParaRPr lang="en-SG"/>
          </a:p>
        </p:txBody>
      </p:sp>
      <p:grpSp>
        <p:nvGrpSpPr>
          <p:cNvPr id="31" name="Group 30"/>
          <p:cNvGrpSpPr/>
          <p:nvPr/>
        </p:nvGrpSpPr>
        <p:grpSpPr>
          <a:xfrm>
            <a:off x="1371600" y="2833955"/>
            <a:ext cx="8109672" cy="1969673"/>
            <a:chOff x="1371600" y="2833955"/>
            <a:chExt cx="8109672" cy="1969673"/>
          </a:xfrm>
        </p:grpSpPr>
        <p:sp>
          <p:nvSpPr>
            <p:cNvPr id="5" name="TextBox 4"/>
            <p:cNvSpPr txBox="1"/>
            <p:nvPr/>
          </p:nvSpPr>
          <p:spPr>
            <a:xfrm>
              <a:off x="1371600" y="3393197"/>
              <a:ext cx="1205138" cy="369332"/>
            </a:xfrm>
            <a:prstGeom prst="rect">
              <a:avLst/>
            </a:prstGeom>
            <a:noFill/>
            <a:ln>
              <a:solidFill>
                <a:schemeClr val="tx1"/>
              </a:solidFill>
            </a:ln>
          </p:spPr>
          <p:txBody>
            <a:bodyPr wrap="square" rtlCol="0">
              <a:spAutoFit/>
            </a:bodyPr>
            <a:lstStyle/>
            <a:p>
              <a:r>
                <a:rPr lang="en-US" dirty="0"/>
                <a:t>Input Data</a:t>
              </a:r>
              <a:endParaRPr lang="en-SG" dirty="0"/>
            </a:p>
          </p:txBody>
        </p:sp>
        <p:cxnSp>
          <p:nvCxnSpPr>
            <p:cNvPr id="7" name="Straight Connector 6"/>
            <p:cNvCxnSpPr>
              <a:cxnSpLocks/>
              <a:stCxn id="5" idx="3"/>
            </p:cNvCxnSpPr>
            <p:nvPr/>
          </p:nvCxnSpPr>
          <p:spPr>
            <a:xfrm>
              <a:off x="2576738" y="3577863"/>
              <a:ext cx="585103" cy="2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cxnSpLocks/>
            </p:cNvCxnSpPr>
            <p:nvPr/>
          </p:nvCxnSpPr>
          <p:spPr>
            <a:xfrm>
              <a:off x="3161841" y="3007605"/>
              <a:ext cx="7341" cy="1154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161841" y="3018622"/>
              <a:ext cx="837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69182" y="4162539"/>
              <a:ext cx="8372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97285" y="2833955"/>
              <a:ext cx="2330648" cy="38296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Count Vectorizer</a:t>
              </a:r>
              <a:endParaRPr lang="en-SG" dirty="0"/>
            </a:p>
          </p:txBody>
        </p:sp>
        <p:sp>
          <p:nvSpPr>
            <p:cNvPr id="14" name="TextBox 13"/>
            <p:cNvSpPr txBox="1"/>
            <p:nvPr/>
          </p:nvSpPr>
          <p:spPr>
            <a:xfrm>
              <a:off x="4006464" y="3603299"/>
              <a:ext cx="2321469" cy="1200329"/>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lang="en-US" dirty="0"/>
                <a:t>General</a:t>
              </a:r>
            </a:p>
            <a:p>
              <a:pPr marL="285750" indent="-285750">
                <a:buFont typeface="Arial" panose="020B0604020202020204" pitchFamily="34" charset="0"/>
                <a:buChar char="•"/>
              </a:pPr>
              <a:r>
                <a:rPr lang="en-US" dirty="0"/>
                <a:t>Sentiment Analysis</a:t>
              </a:r>
            </a:p>
            <a:p>
              <a:pPr marL="285750" indent="-285750">
                <a:buFont typeface="Arial" panose="020B0604020202020204" pitchFamily="34" charset="0"/>
                <a:buChar char="•"/>
              </a:pPr>
              <a:r>
                <a:rPr lang="en-US" dirty="0"/>
                <a:t>LDA</a:t>
              </a:r>
            </a:p>
            <a:p>
              <a:pPr marL="285750" indent="-285750">
                <a:buFont typeface="Arial" panose="020B0604020202020204" pitchFamily="34" charset="0"/>
                <a:buChar char="•"/>
              </a:pPr>
              <a:r>
                <a:rPr lang="en-US" dirty="0"/>
                <a:t>Stance Detection</a:t>
              </a:r>
              <a:endParaRPr lang="en-SG" dirty="0"/>
            </a:p>
          </p:txBody>
        </p:sp>
        <p:cxnSp>
          <p:nvCxnSpPr>
            <p:cNvPr id="25" name="Straight Connector 24"/>
            <p:cNvCxnSpPr>
              <a:stCxn id="13" idx="3"/>
            </p:cNvCxnSpPr>
            <p:nvPr/>
          </p:nvCxnSpPr>
          <p:spPr>
            <a:xfrm flipV="1">
              <a:off x="6327933" y="3018622"/>
              <a:ext cx="965233" cy="6818"/>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V="1">
              <a:off x="6321169" y="4155721"/>
              <a:ext cx="965233" cy="681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cxnSpLocks/>
            </p:cNvCxnSpPr>
            <p:nvPr/>
          </p:nvCxnSpPr>
          <p:spPr>
            <a:xfrm>
              <a:off x="7293166" y="3000396"/>
              <a:ext cx="7341" cy="1154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286402" y="3577863"/>
              <a:ext cx="12296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8516039" y="3357528"/>
              <a:ext cx="965233" cy="369332"/>
            </a:xfrm>
            <a:prstGeom prst="rect">
              <a:avLst/>
            </a:prstGeom>
            <a:noFill/>
            <a:ln>
              <a:solidFill>
                <a:schemeClr val="tx1"/>
              </a:solidFill>
            </a:ln>
          </p:spPr>
          <p:txBody>
            <a:bodyPr wrap="square" rtlCol="0">
              <a:spAutoFit/>
            </a:bodyPr>
            <a:lstStyle/>
            <a:p>
              <a:r>
                <a:rPr lang="en-US" dirty="0"/>
                <a:t>Output</a:t>
              </a:r>
              <a:endParaRPr lang="en-SG" dirty="0"/>
            </a:p>
          </p:txBody>
        </p:sp>
      </p:grpSp>
    </p:spTree>
    <p:extLst>
      <p:ext uri="{BB962C8B-B14F-4D97-AF65-F5344CB8AC3E}">
        <p14:creationId xmlns:p14="http://schemas.microsoft.com/office/powerpoint/2010/main" val="3614769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845" y="148472"/>
            <a:ext cx="9601200" cy="1485900"/>
          </a:xfrm>
        </p:spPr>
        <p:txBody>
          <a:bodyPr/>
          <a:lstStyle/>
          <a:p>
            <a:r>
              <a:rPr lang="en-US" b="1" dirty="0"/>
              <a:t>Results</a:t>
            </a:r>
            <a:endParaRPr lang="en-SG" b="1" dirty="0"/>
          </a:p>
        </p:txBody>
      </p:sp>
      <p:sp>
        <p:nvSpPr>
          <p:cNvPr id="3" name="Content Placeholder 2"/>
          <p:cNvSpPr>
            <a:spLocks noGrp="1"/>
          </p:cNvSpPr>
          <p:nvPr>
            <p:ph idx="1"/>
          </p:nvPr>
        </p:nvSpPr>
        <p:spPr>
          <a:xfrm>
            <a:off x="824845" y="994528"/>
            <a:ext cx="9601200" cy="3581400"/>
          </a:xfrm>
        </p:spPr>
        <p:txBody>
          <a:bodyPr/>
          <a:lstStyle/>
          <a:p>
            <a:r>
              <a:rPr lang="en-US" dirty="0"/>
              <a:t>Model comparisons</a:t>
            </a:r>
          </a:p>
          <a:p>
            <a:pPr lvl="1"/>
            <a:r>
              <a:rPr lang="en-US" dirty="0"/>
              <a:t>Null accuracy = 50.7%  </a:t>
            </a:r>
            <a:endParaRPr lang="en-SG" dirty="0"/>
          </a:p>
        </p:txBody>
      </p:sp>
      <p:graphicFrame>
        <p:nvGraphicFramePr>
          <p:cNvPr id="4" name="Table 3"/>
          <p:cNvGraphicFramePr>
            <a:graphicFrameLocks noGrp="1"/>
          </p:cNvGraphicFramePr>
          <p:nvPr>
            <p:extLst>
              <p:ext uri="{D42A27DB-BD31-4B8C-83A1-F6EECF244321}">
                <p14:modId xmlns:p14="http://schemas.microsoft.com/office/powerpoint/2010/main" val="2981283031"/>
              </p:ext>
            </p:extLst>
          </p:nvPr>
        </p:nvGraphicFramePr>
        <p:xfrm>
          <a:off x="968513" y="2036362"/>
          <a:ext cx="8127999" cy="365760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1128336286"/>
                    </a:ext>
                  </a:extLst>
                </a:gridCol>
                <a:gridCol w="2709333">
                  <a:extLst>
                    <a:ext uri="{9D8B030D-6E8A-4147-A177-3AD203B41FA5}">
                      <a16:colId xmlns:a16="http://schemas.microsoft.com/office/drawing/2014/main" val="3857686602"/>
                    </a:ext>
                  </a:extLst>
                </a:gridCol>
                <a:gridCol w="2709333">
                  <a:extLst>
                    <a:ext uri="{9D8B030D-6E8A-4147-A177-3AD203B41FA5}">
                      <a16:colId xmlns:a16="http://schemas.microsoft.com/office/drawing/2014/main" val="3413036694"/>
                    </a:ext>
                  </a:extLst>
                </a:gridCol>
              </a:tblGrid>
              <a:tr h="370840">
                <a:tc>
                  <a:txBody>
                    <a:bodyPr/>
                    <a:lstStyle/>
                    <a:p>
                      <a:r>
                        <a:rPr lang="en-US" sz="2400" b="1" dirty="0">
                          <a:solidFill>
                            <a:schemeClr val="tx1"/>
                          </a:solidFill>
                        </a:rPr>
                        <a:t>Model </a:t>
                      </a:r>
                      <a:endParaRPr lang="en-SG" sz="2400" b="1" dirty="0">
                        <a:solidFill>
                          <a:schemeClr val="tx1"/>
                        </a:solidFill>
                      </a:endParaRPr>
                    </a:p>
                  </a:txBody>
                  <a:tcPr>
                    <a:solidFill>
                      <a:srgbClr val="FFFF99"/>
                    </a:solidFill>
                  </a:tcPr>
                </a:tc>
                <a:tc>
                  <a:txBody>
                    <a:bodyPr/>
                    <a:lstStyle/>
                    <a:p>
                      <a:pPr algn="ctr"/>
                      <a:r>
                        <a:rPr lang="en-US" sz="2400" b="1" dirty="0">
                          <a:solidFill>
                            <a:schemeClr val="tx1"/>
                          </a:solidFill>
                        </a:rPr>
                        <a:t>Accuracy </a:t>
                      </a:r>
                      <a:endParaRPr lang="en-SG" sz="2400" b="1" dirty="0">
                        <a:solidFill>
                          <a:schemeClr val="tx1"/>
                        </a:solidFill>
                      </a:endParaRPr>
                    </a:p>
                  </a:txBody>
                  <a:tcPr>
                    <a:solidFill>
                      <a:srgbClr val="FFFF99"/>
                    </a:solidFill>
                  </a:tcPr>
                </a:tc>
                <a:tc>
                  <a:txBody>
                    <a:bodyPr/>
                    <a:lstStyle/>
                    <a:p>
                      <a:pPr algn="ctr"/>
                      <a:r>
                        <a:rPr lang="en-US" sz="2400" b="1" dirty="0">
                          <a:solidFill>
                            <a:schemeClr val="tx1"/>
                          </a:solidFill>
                        </a:rPr>
                        <a:t>AUC</a:t>
                      </a:r>
                      <a:endParaRPr lang="en-SG" sz="2400" b="1" dirty="0">
                        <a:solidFill>
                          <a:schemeClr val="tx1"/>
                        </a:solidFill>
                      </a:endParaRPr>
                    </a:p>
                  </a:txBody>
                  <a:tcPr>
                    <a:solidFill>
                      <a:srgbClr val="FFFF99"/>
                    </a:solidFill>
                  </a:tcPr>
                </a:tc>
                <a:extLst>
                  <a:ext uri="{0D108BD9-81ED-4DB2-BD59-A6C34878D82A}">
                    <a16:rowId xmlns:a16="http://schemas.microsoft.com/office/drawing/2014/main" val="4052261886"/>
                  </a:ext>
                </a:extLst>
              </a:tr>
              <a:tr h="370840">
                <a:tc>
                  <a:txBody>
                    <a:bodyPr/>
                    <a:lstStyle/>
                    <a:p>
                      <a:r>
                        <a:rPr lang="en-US" sz="2400" dirty="0"/>
                        <a:t>Naïve Bayes</a:t>
                      </a:r>
                      <a:endParaRPr lang="en-SG" sz="2400" dirty="0"/>
                    </a:p>
                  </a:txBody>
                  <a:tcPr/>
                </a:tc>
                <a:tc>
                  <a:txBody>
                    <a:bodyPr/>
                    <a:lstStyle/>
                    <a:p>
                      <a:pPr algn="ctr"/>
                      <a:r>
                        <a:rPr lang="en-US" sz="2400" dirty="0"/>
                        <a:t>88.3%</a:t>
                      </a:r>
                      <a:endParaRPr lang="en-SG" sz="2400" dirty="0"/>
                    </a:p>
                  </a:txBody>
                  <a:tcPr/>
                </a:tc>
                <a:tc>
                  <a:txBody>
                    <a:bodyPr/>
                    <a:lstStyle/>
                    <a:p>
                      <a:pPr algn="ctr"/>
                      <a:r>
                        <a:rPr lang="en-US" sz="2400" dirty="0"/>
                        <a:t>93.5%</a:t>
                      </a:r>
                      <a:endParaRPr lang="en-SG" sz="2400" dirty="0"/>
                    </a:p>
                  </a:txBody>
                  <a:tcPr/>
                </a:tc>
                <a:extLst>
                  <a:ext uri="{0D108BD9-81ED-4DB2-BD59-A6C34878D82A}">
                    <a16:rowId xmlns:a16="http://schemas.microsoft.com/office/drawing/2014/main" val="588613495"/>
                  </a:ext>
                </a:extLst>
              </a:tr>
              <a:tr h="370840">
                <a:tc>
                  <a:txBody>
                    <a:bodyPr/>
                    <a:lstStyle/>
                    <a:p>
                      <a:r>
                        <a:rPr lang="en-US" sz="2400" b="0" dirty="0"/>
                        <a:t>Log Regression</a:t>
                      </a:r>
                      <a:endParaRPr lang="en-SG" sz="2400" b="0" dirty="0"/>
                    </a:p>
                  </a:txBody>
                  <a:tcPr/>
                </a:tc>
                <a:tc>
                  <a:txBody>
                    <a:bodyPr/>
                    <a:lstStyle/>
                    <a:p>
                      <a:pPr algn="ctr"/>
                      <a:r>
                        <a:rPr lang="en-US" sz="2400" b="0" dirty="0"/>
                        <a:t>90.9%</a:t>
                      </a:r>
                      <a:endParaRPr lang="en-SG" sz="2400" b="0" dirty="0"/>
                    </a:p>
                  </a:txBody>
                  <a:tcPr/>
                </a:tc>
                <a:tc>
                  <a:txBody>
                    <a:bodyPr/>
                    <a:lstStyle/>
                    <a:p>
                      <a:pPr algn="ctr"/>
                      <a:r>
                        <a:rPr lang="en-US" sz="2400" b="0" dirty="0"/>
                        <a:t>96.3%</a:t>
                      </a:r>
                      <a:endParaRPr lang="en-SG" sz="2400" b="0" dirty="0"/>
                    </a:p>
                  </a:txBody>
                  <a:tcPr/>
                </a:tc>
                <a:extLst>
                  <a:ext uri="{0D108BD9-81ED-4DB2-BD59-A6C34878D82A}">
                    <a16:rowId xmlns:a16="http://schemas.microsoft.com/office/drawing/2014/main" val="2715826148"/>
                  </a:ext>
                </a:extLst>
              </a:tr>
              <a:tr h="370840">
                <a:tc>
                  <a:txBody>
                    <a:bodyPr/>
                    <a:lstStyle/>
                    <a:p>
                      <a:r>
                        <a:rPr lang="en-US" sz="2400" b="0" dirty="0"/>
                        <a:t>Tree</a:t>
                      </a:r>
                      <a:endParaRPr lang="en-SG" sz="2400" b="0" dirty="0"/>
                    </a:p>
                  </a:txBody>
                  <a:tcPr/>
                </a:tc>
                <a:tc>
                  <a:txBody>
                    <a:bodyPr/>
                    <a:lstStyle/>
                    <a:p>
                      <a:pPr algn="ctr"/>
                      <a:r>
                        <a:rPr lang="en-US" sz="2400" b="0" dirty="0"/>
                        <a:t>81.5%</a:t>
                      </a:r>
                      <a:endParaRPr lang="en-SG" sz="2400" b="0" dirty="0"/>
                    </a:p>
                  </a:txBody>
                  <a:tcPr/>
                </a:tc>
                <a:tc>
                  <a:txBody>
                    <a:bodyPr/>
                    <a:lstStyle/>
                    <a:p>
                      <a:pPr algn="ctr"/>
                      <a:r>
                        <a:rPr lang="en-US" sz="2400" b="0" dirty="0"/>
                        <a:t>81.4%</a:t>
                      </a:r>
                      <a:endParaRPr lang="en-SG" sz="2400" b="0" dirty="0"/>
                    </a:p>
                  </a:txBody>
                  <a:tcPr/>
                </a:tc>
                <a:extLst>
                  <a:ext uri="{0D108BD9-81ED-4DB2-BD59-A6C34878D82A}">
                    <a16:rowId xmlns:a16="http://schemas.microsoft.com/office/drawing/2014/main" val="3152245702"/>
                  </a:ext>
                </a:extLst>
              </a:tr>
              <a:tr h="370840">
                <a:tc>
                  <a:txBody>
                    <a:bodyPr/>
                    <a:lstStyle/>
                    <a:p>
                      <a:r>
                        <a:rPr lang="en-US" sz="2400" b="0" dirty="0"/>
                        <a:t>Random Forest</a:t>
                      </a:r>
                      <a:endParaRPr lang="en-SG" sz="2400" b="0" dirty="0"/>
                    </a:p>
                  </a:txBody>
                  <a:tcPr/>
                </a:tc>
                <a:tc>
                  <a:txBody>
                    <a:bodyPr/>
                    <a:lstStyle/>
                    <a:p>
                      <a:pPr algn="ctr"/>
                      <a:r>
                        <a:rPr lang="en-US" sz="2400" b="0" dirty="0"/>
                        <a:t>83.8%</a:t>
                      </a:r>
                      <a:endParaRPr lang="en-SG" sz="2400" b="0" dirty="0"/>
                    </a:p>
                  </a:txBody>
                  <a:tcPr/>
                </a:tc>
                <a:tc>
                  <a:txBody>
                    <a:bodyPr/>
                    <a:lstStyle/>
                    <a:p>
                      <a:pPr algn="ctr"/>
                      <a:r>
                        <a:rPr lang="en-US" sz="2400" b="0" dirty="0"/>
                        <a:t>92.4%</a:t>
                      </a:r>
                      <a:endParaRPr lang="en-SG" sz="2400" b="0" dirty="0"/>
                    </a:p>
                  </a:txBody>
                  <a:tcPr/>
                </a:tc>
                <a:extLst>
                  <a:ext uri="{0D108BD9-81ED-4DB2-BD59-A6C34878D82A}">
                    <a16:rowId xmlns:a16="http://schemas.microsoft.com/office/drawing/2014/main" val="2467444402"/>
                  </a:ext>
                </a:extLst>
              </a:tr>
              <a:tr h="370840">
                <a:tc>
                  <a:txBody>
                    <a:bodyPr/>
                    <a:lstStyle/>
                    <a:p>
                      <a:r>
                        <a:rPr lang="en-US" sz="2400" b="0" dirty="0"/>
                        <a:t>GBM</a:t>
                      </a:r>
                      <a:endParaRPr lang="en-SG" sz="2400" b="0" dirty="0"/>
                    </a:p>
                  </a:txBody>
                  <a:tcPr/>
                </a:tc>
                <a:tc>
                  <a:txBody>
                    <a:bodyPr/>
                    <a:lstStyle/>
                    <a:p>
                      <a:pPr algn="ctr"/>
                      <a:r>
                        <a:rPr lang="en-US" sz="2400" b="0" dirty="0"/>
                        <a:t>89.5%</a:t>
                      </a:r>
                      <a:endParaRPr lang="en-SG" sz="2400" b="0" dirty="0"/>
                    </a:p>
                  </a:txBody>
                  <a:tcPr/>
                </a:tc>
                <a:tc>
                  <a:txBody>
                    <a:bodyPr/>
                    <a:lstStyle/>
                    <a:p>
                      <a:pPr algn="ctr"/>
                      <a:r>
                        <a:rPr lang="en-US" sz="2400" b="0" dirty="0"/>
                        <a:t>96.8%</a:t>
                      </a:r>
                      <a:endParaRPr lang="en-SG" sz="2400" b="0" dirty="0"/>
                    </a:p>
                  </a:txBody>
                  <a:tcPr/>
                </a:tc>
                <a:extLst>
                  <a:ext uri="{0D108BD9-81ED-4DB2-BD59-A6C34878D82A}">
                    <a16:rowId xmlns:a16="http://schemas.microsoft.com/office/drawing/2014/main" val="2026978012"/>
                  </a:ext>
                </a:extLst>
              </a:tr>
              <a:tr h="370840">
                <a:tc>
                  <a:txBody>
                    <a:bodyPr/>
                    <a:lstStyle/>
                    <a:p>
                      <a:r>
                        <a:rPr lang="en-US" sz="2400" b="0" dirty="0"/>
                        <a:t>SVM</a:t>
                      </a:r>
                      <a:endParaRPr lang="en-SG" sz="2400" b="0" dirty="0"/>
                    </a:p>
                  </a:txBody>
                  <a:tcPr/>
                </a:tc>
                <a:tc>
                  <a:txBody>
                    <a:bodyPr/>
                    <a:lstStyle/>
                    <a:p>
                      <a:pPr algn="ctr"/>
                      <a:r>
                        <a:rPr lang="en-US" sz="2400" b="0" dirty="0"/>
                        <a:t>74.9%</a:t>
                      </a:r>
                      <a:endParaRPr lang="en-SG" sz="2400" b="0" dirty="0"/>
                    </a:p>
                  </a:txBody>
                  <a:tcPr/>
                </a:tc>
                <a:tc>
                  <a:txBody>
                    <a:bodyPr/>
                    <a:lstStyle/>
                    <a:p>
                      <a:pPr algn="ctr"/>
                      <a:r>
                        <a:rPr lang="en-US" sz="2400" b="0" dirty="0"/>
                        <a:t>89.6%</a:t>
                      </a:r>
                      <a:endParaRPr lang="en-SG" sz="2400" b="0" dirty="0"/>
                    </a:p>
                  </a:txBody>
                  <a:tcPr/>
                </a:tc>
                <a:extLst>
                  <a:ext uri="{0D108BD9-81ED-4DB2-BD59-A6C34878D82A}">
                    <a16:rowId xmlns:a16="http://schemas.microsoft.com/office/drawing/2014/main" val="128105782"/>
                  </a:ext>
                </a:extLst>
              </a:tr>
              <a:tr h="370840">
                <a:tc>
                  <a:txBody>
                    <a:bodyPr/>
                    <a:lstStyle/>
                    <a:p>
                      <a:r>
                        <a:rPr lang="en-US" sz="2400" b="0" dirty="0"/>
                        <a:t>Neutral Network</a:t>
                      </a:r>
                      <a:endParaRPr lang="en-SG" sz="2400" b="0" dirty="0"/>
                    </a:p>
                  </a:txBody>
                  <a:tcPr/>
                </a:tc>
                <a:tc>
                  <a:txBody>
                    <a:bodyPr/>
                    <a:lstStyle/>
                    <a:p>
                      <a:pPr algn="ctr"/>
                      <a:r>
                        <a:rPr lang="en-US" sz="2400" b="0" dirty="0"/>
                        <a:t>91.3%</a:t>
                      </a:r>
                      <a:endParaRPr lang="en-SG" sz="2400" b="0" dirty="0"/>
                    </a:p>
                  </a:txBody>
                  <a:tcPr/>
                </a:tc>
                <a:tc>
                  <a:txBody>
                    <a:bodyPr/>
                    <a:lstStyle/>
                    <a:p>
                      <a:pPr algn="ctr"/>
                      <a:r>
                        <a:rPr lang="en-US" sz="2400" b="0" dirty="0"/>
                        <a:t>96.0%</a:t>
                      </a:r>
                      <a:endParaRPr lang="en-SG" sz="2400" b="0" dirty="0"/>
                    </a:p>
                  </a:txBody>
                  <a:tcPr/>
                </a:tc>
                <a:extLst>
                  <a:ext uri="{0D108BD9-81ED-4DB2-BD59-A6C34878D82A}">
                    <a16:rowId xmlns:a16="http://schemas.microsoft.com/office/drawing/2014/main" val="8542607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56462929"/>
              </p:ext>
            </p:extLst>
          </p:nvPr>
        </p:nvGraphicFramePr>
        <p:xfrm>
          <a:off x="9240180" y="148472"/>
          <a:ext cx="2748721" cy="3181196"/>
        </p:xfrm>
        <a:graphic>
          <a:graphicData uri="http://schemas.openxmlformats.org/drawingml/2006/table">
            <a:tbl>
              <a:tblPr firstRow="1" bandRow="1">
                <a:tableStyleId>{5C22544A-7EE6-4342-B048-85BDC9FD1C3A}</a:tableStyleId>
              </a:tblPr>
              <a:tblGrid>
                <a:gridCol w="2748721">
                  <a:extLst>
                    <a:ext uri="{9D8B030D-6E8A-4147-A177-3AD203B41FA5}">
                      <a16:colId xmlns:a16="http://schemas.microsoft.com/office/drawing/2014/main" val="3503237739"/>
                    </a:ext>
                  </a:extLst>
                </a:gridCol>
              </a:tblGrid>
              <a:tr h="340918">
                <a:tc>
                  <a:txBody>
                    <a:bodyPr/>
                    <a:lstStyle/>
                    <a:p>
                      <a:r>
                        <a:rPr lang="en-US" sz="1400" dirty="0">
                          <a:solidFill>
                            <a:schemeClr val="tx1"/>
                          </a:solidFill>
                        </a:rPr>
                        <a:t>Lists of Models</a:t>
                      </a:r>
                      <a:endParaRPr lang="en-SG" sz="1400" dirty="0">
                        <a:solidFill>
                          <a:schemeClr val="tx1"/>
                        </a:solidFill>
                      </a:endParaRPr>
                    </a:p>
                  </a:txBody>
                  <a:tcPr/>
                </a:tc>
                <a:extLst>
                  <a:ext uri="{0D108BD9-81ED-4DB2-BD59-A6C34878D82A}">
                    <a16:rowId xmlns:a16="http://schemas.microsoft.com/office/drawing/2014/main" val="2307530943"/>
                  </a:ext>
                </a:extLst>
              </a:tr>
              <a:tr h="340918">
                <a:tc>
                  <a:txBody>
                    <a:bodyPr/>
                    <a:lstStyle/>
                    <a:p>
                      <a:r>
                        <a:rPr lang="en-US" sz="1400" dirty="0" err="1">
                          <a:highlight>
                            <a:srgbClr val="FFFF00"/>
                          </a:highlight>
                        </a:rPr>
                        <a:t>CountVectorizer</a:t>
                      </a:r>
                      <a:r>
                        <a:rPr lang="en-US" sz="1400" dirty="0">
                          <a:highlight>
                            <a:srgbClr val="FFFF00"/>
                          </a:highlight>
                        </a:rPr>
                        <a:t> </a:t>
                      </a:r>
                      <a:endParaRPr lang="en-SG" sz="1400" dirty="0">
                        <a:highlight>
                          <a:srgbClr val="FFFF00"/>
                        </a:highlight>
                      </a:endParaRPr>
                    </a:p>
                  </a:txBody>
                  <a:tcPr/>
                </a:tc>
                <a:extLst>
                  <a:ext uri="{0D108BD9-81ED-4DB2-BD59-A6C34878D82A}">
                    <a16:rowId xmlns:a16="http://schemas.microsoft.com/office/drawing/2014/main" val="4039787344"/>
                  </a:ext>
                </a:extLst>
              </a:tr>
              <a:tr h="340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CountVectorizer</a:t>
                      </a:r>
                      <a:r>
                        <a:rPr lang="en-US" sz="1400" dirty="0"/>
                        <a:t> </a:t>
                      </a:r>
                      <a:r>
                        <a:rPr lang="en-SG" sz="1400" dirty="0"/>
                        <a:t>with 1-grams and 2-grams</a:t>
                      </a:r>
                    </a:p>
                  </a:txBody>
                  <a:tcPr/>
                </a:tc>
                <a:extLst>
                  <a:ext uri="{0D108BD9-81ED-4DB2-BD59-A6C34878D82A}">
                    <a16:rowId xmlns:a16="http://schemas.microsoft.com/office/drawing/2014/main" val="100058249"/>
                  </a:ext>
                </a:extLst>
              </a:tr>
              <a:tr h="6724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CountVectorizer</a:t>
                      </a:r>
                      <a:r>
                        <a:rPr lang="en-US" sz="1400" dirty="0"/>
                        <a:t> </a:t>
                      </a:r>
                      <a:r>
                        <a:rPr lang="en-SG" sz="1400" dirty="0"/>
                        <a:t>with 1-grams and 2-grams, and only keep terms that appear in at least 2 documents</a:t>
                      </a:r>
                    </a:p>
                  </a:txBody>
                  <a:tcPr/>
                </a:tc>
                <a:extLst>
                  <a:ext uri="{0D108BD9-81ED-4DB2-BD59-A6C34878D82A}">
                    <a16:rowId xmlns:a16="http://schemas.microsoft.com/office/drawing/2014/main" val="589804284"/>
                  </a:ext>
                </a:extLst>
              </a:tr>
              <a:tr h="4763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CountVectorizer</a:t>
                      </a:r>
                      <a:r>
                        <a:rPr lang="en-US" sz="1400" dirty="0"/>
                        <a:t> </a:t>
                      </a:r>
                      <a:r>
                        <a:rPr lang="en-SG" sz="1400" dirty="0"/>
                        <a:t>and ignore terms that appear in &gt;50% of the documents</a:t>
                      </a:r>
                    </a:p>
                  </a:txBody>
                  <a:tcPr/>
                </a:tc>
                <a:extLst>
                  <a:ext uri="{0D108BD9-81ED-4DB2-BD59-A6C34878D82A}">
                    <a16:rowId xmlns:a16="http://schemas.microsoft.com/office/drawing/2014/main" val="78188835"/>
                  </a:ext>
                </a:extLst>
              </a:tr>
              <a:tr h="4763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CountVectorizer</a:t>
                      </a:r>
                      <a:r>
                        <a:rPr lang="en-US" sz="1400" dirty="0"/>
                        <a:t> </a:t>
                      </a:r>
                      <a:r>
                        <a:rPr lang="en-SG" sz="1400" dirty="0"/>
                        <a:t>and only keep the top 1000 most frequent terms</a:t>
                      </a:r>
                    </a:p>
                  </a:txBody>
                  <a:tcPr/>
                </a:tc>
                <a:extLst>
                  <a:ext uri="{0D108BD9-81ED-4DB2-BD59-A6C34878D82A}">
                    <a16:rowId xmlns:a16="http://schemas.microsoft.com/office/drawing/2014/main" val="2176956661"/>
                  </a:ext>
                </a:extLst>
              </a:tr>
            </a:tbl>
          </a:graphicData>
        </a:graphic>
      </p:graphicFrame>
      <p:sp>
        <p:nvSpPr>
          <p:cNvPr id="6" name="Slide Number Placeholder 5"/>
          <p:cNvSpPr>
            <a:spLocks noGrp="1"/>
          </p:cNvSpPr>
          <p:nvPr>
            <p:ph type="sldNum" sz="quarter" idx="12"/>
          </p:nvPr>
        </p:nvSpPr>
        <p:spPr/>
        <p:txBody>
          <a:bodyPr/>
          <a:lstStyle/>
          <a:p>
            <a:fld id="{35718066-C694-46C6-8A37-564C4BF7E33E}" type="slidenum">
              <a:rPr lang="en-SG" smtClean="0"/>
              <a:t>17</a:t>
            </a:fld>
            <a:endParaRPr lang="en-SG"/>
          </a:p>
        </p:txBody>
      </p:sp>
    </p:spTree>
    <p:extLst>
      <p:ext uri="{BB962C8B-B14F-4D97-AF65-F5344CB8AC3E}">
        <p14:creationId xmlns:p14="http://schemas.microsoft.com/office/powerpoint/2010/main" val="397403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7138" y="139046"/>
            <a:ext cx="9601200" cy="1485900"/>
          </a:xfrm>
        </p:spPr>
        <p:txBody>
          <a:bodyPr/>
          <a:lstStyle/>
          <a:p>
            <a:r>
              <a:rPr lang="en-US" b="1" dirty="0"/>
              <a:t>Results</a:t>
            </a:r>
            <a:endParaRPr lang="en-SG" b="1" dirty="0"/>
          </a:p>
        </p:txBody>
      </p:sp>
      <p:sp>
        <p:nvSpPr>
          <p:cNvPr id="3" name="Content Placeholder 2"/>
          <p:cNvSpPr>
            <a:spLocks noGrp="1"/>
          </p:cNvSpPr>
          <p:nvPr>
            <p:ph idx="1"/>
          </p:nvPr>
        </p:nvSpPr>
        <p:spPr>
          <a:xfrm>
            <a:off x="787138" y="1022808"/>
            <a:ext cx="9601200" cy="5501560"/>
          </a:xfrm>
        </p:spPr>
        <p:txBody>
          <a:bodyPr>
            <a:normAutofit fontScale="92500" lnSpcReduction="20000"/>
          </a:bodyPr>
          <a:lstStyle/>
          <a:p>
            <a:r>
              <a:rPr lang="en-US" dirty="0"/>
              <a:t>Length </a:t>
            </a:r>
          </a:p>
          <a:p>
            <a:r>
              <a:rPr lang="en-US" dirty="0"/>
              <a:t>Subjectivity (text)</a:t>
            </a:r>
          </a:p>
          <a:p>
            <a:r>
              <a:rPr lang="en-US" dirty="0" err="1"/>
              <a:t>Fog_index</a:t>
            </a:r>
            <a:endParaRPr lang="en-US" dirty="0"/>
          </a:p>
          <a:p>
            <a:r>
              <a:rPr lang="en-US" dirty="0" err="1"/>
              <a:t>Afinn</a:t>
            </a:r>
            <a:r>
              <a:rPr lang="en-US" dirty="0"/>
              <a:t> (headline &amp; text) </a:t>
            </a:r>
          </a:p>
          <a:p>
            <a:r>
              <a:rPr lang="en-US" dirty="0"/>
              <a:t>T0 – T3 (LDA)</a:t>
            </a:r>
          </a:p>
          <a:p>
            <a:r>
              <a:rPr lang="en-US" dirty="0"/>
              <a:t># cap words</a:t>
            </a:r>
          </a:p>
          <a:p>
            <a:r>
              <a:rPr lang="en-US" dirty="0"/>
              <a:t>#exclamations</a:t>
            </a:r>
          </a:p>
          <a:p>
            <a:r>
              <a:rPr lang="en-US" dirty="0"/>
              <a:t>Presence of refuting words in headline</a:t>
            </a:r>
          </a:p>
          <a:p>
            <a:r>
              <a:rPr lang="en-US" dirty="0"/>
              <a:t>Refute word ‘deny’</a:t>
            </a:r>
          </a:p>
          <a:p>
            <a:r>
              <a:rPr lang="en-US" dirty="0"/>
              <a:t>Presence of refuting words in text</a:t>
            </a:r>
          </a:p>
          <a:p>
            <a:r>
              <a:rPr lang="en-SG" dirty="0"/>
              <a:t>number of overlap words between headline and text</a:t>
            </a:r>
          </a:p>
          <a:p>
            <a:r>
              <a:rPr lang="en-SG" dirty="0"/>
              <a:t>2 </a:t>
            </a:r>
            <a:r>
              <a:rPr lang="en-SG" dirty="0" err="1"/>
              <a:t>chargram</a:t>
            </a:r>
            <a:r>
              <a:rPr lang="en-SG" dirty="0"/>
              <a:t> for first 255 words in text</a:t>
            </a:r>
          </a:p>
          <a:p>
            <a:r>
              <a:rPr lang="en-SG" dirty="0"/>
              <a:t>8 </a:t>
            </a:r>
            <a:r>
              <a:rPr lang="en-SG" dirty="0" err="1"/>
              <a:t>chargram</a:t>
            </a:r>
            <a:r>
              <a:rPr lang="en-SG" dirty="0"/>
              <a:t> for entire text</a:t>
            </a:r>
          </a:p>
          <a:p>
            <a:r>
              <a:rPr lang="en-SG" dirty="0"/>
              <a:t>6 </a:t>
            </a:r>
            <a:r>
              <a:rPr lang="en-SG" dirty="0" err="1"/>
              <a:t>ngrams</a:t>
            </a:r>
            <a:r>
              <a:rPr lang="en-SG" dirty="0"/>
              <a:t> for entire text</a:t>
            </a:r>
          </a:p>
          <a:p>
            <a:endParaRPr lang="en-US" dirty="0"/>
          </a:p>
        </p:txBody>
      </p:sp>
      <p:sp>
        <p:nvSpPr>
          <p:cNvPr id="4" name="Slide Number Placeholder 3"/>
          <p:cNvSpPr>
            <a:spLocks noGrp="1"/>
          </p:cNvSpPr>
          <p:nvPr>
            <p:ph type="sldNum" sz="quarter" idx="12"/>
          </p:nvPr>
        </p:nvSpPr>
        <p:spPr/>
        <p:txBody>
          <a:bodyPr/>
          <a:lstStyle/>
          <a:p>
            <a:fld id="{35718066-C694-46C6-8A37-564C4BF7E33E}" type="slidenum">
              <a:rPr lang="en-SG" smtClean="0"/>
              <a:t>18</a:t>
            </a:fld>
            <a:endParaRPr lang="en-SG"/>
          </a:p>
        </p:txBody>
      </p:sp>
    </p:spTree>
    <p:extLst>
      <p:ext uri="{BB962C8B-B14F-4D97-AF65-F5344CB8AC3E}">
        <p14:creationId xmlns:p14="http://schemas.microsoft.com/office/powerpoint/2010/main" val="243625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138" y="139046"/>
            <a:ext cx="11062992" cy="885847"/>
          </a:xfrm>
        </p:spPr>
        <p:txBody>
          <a:bodyPr>
            <a:normAutofit fontScale="90000"/>
          </a:bodyPr>
          <a:lstStyle/>
          <a:p>
            <a:r>
              <a:rPr lang="en-US" b="1" dirty="0"/>
              <a:t>How to Spot Fake News? – Significant Predictors</a:t>
            </a:r>
            <a:endParaRPr lang="en-SG" b="1" dirty="0"/>
          </a:p>
        </p:txBody>
      </p:sp>
      <p:pic>
        <p:nvPicPr>
          <p:cNvPr id="6" name="Picture 5"/>
          <p:cNvPicPr>
            <a:picLocks noChangeAspect="1"/>
          </p:cNvPicPr>
          <p:nvPr/>
        </p:nvPicPr>
        <p:blipFill>
          <a:blip r:embed="rId2"/>
          <a:stretch>
            <a:fillRect/>
          </a:stretch>
        </p:blipFill>
        <p:spPr>
          <a:xfrm>
            <a:off x="787138" y="1148463"/>
            <a:ext cx="2458995" cy="1341270"/>
          </a:xfrm>
          <a:prstGeom prst="rect">
            <a:avLst/>
          </a:prstGeom>
        </p:spPr>
      </p:pic>
      <p:sp>
        <p:nvSpPr>
          <p:cNvPr id="7" name="TextBox 6"/>
          <p:cNvSpPr txBox="1"/>
          <p:nvPr/>
        </p:nvSpPr>
        <p:spPr>
          <a:xfrm>
            <a:off x="1043194" y="2464536"/>
            <a:ext cx="1964725" cy="369332"/>
          </a:xfrm>
          <a:prstGeom prst="rect">
            <a:avLst/>
          </a:prstGeom>
          <a:noFill/>
        </p:spPr>
        <p:txBody>
          <a:bodyPr wrap="square" rtlCol="0">
            <a:spAutoFit/>
          </a:bodyPr>
          <a:lstStyle/>
          <a:p>
            <a:r>
              <a:rPr lang="en-US" dirty="0"/>
              <a:t>Length of news</a:t>
            </a:r>
            <a:endParaRPr lang="en-SG" dirty="0"/>
          </a:p>
        </p:txBody>
      </p:sp>
      <p:pic>
        <p:nvPicPr>
          <p:cNvPr id="8" name="Picture 7"/>
          <p:cNvPicPr>
            <a:picLocks noChangeAspect="1"/>
          </p:cNvPicPr>
          <p:nvPr/>
        </p:nvPicPr>
        <p:blipFill>
          <a:blip r:embed="rId3"/>
          <a:stretch>
            <a:fillRect/>
          </a:stretch>
        </p:blipFill>
        <p:spPr>
          <a:xfrm>
            <a:off x="3471101" y="1148463"/>
            <a:ext cx="2813228" cy="1341270"/>
          </a:xfrm>
          <a:prstGeom prst="rect">
            <a:avLst/>
          </a:prstGeom>
        </p:spPr>
      </p:pic>
      <p:sp>
        <p:nvSpPr>
          <p:cNvPr id="9" name="TextBox 8"/>
          <p:cNvSpPr txBox="1"/>
          <p:nvPr/>
        </p:nvSpPr>
        <p:spPr>
          <a:xfrm>
            <a:off x="3740997" y="2480987"/>
            <a:ext cx="2273436" cy="369332"/>
          </a:xfrm>
          <a:prstGeom prst="rect">
            <a:avLst/>
          </a:prstGeom>
          <a:noFill/>
        </p:spPr>
        <p:txBody>
          <a:bodyPr wrap="square" rtlCol="0">
            <a:spAutoFit/>
          </a:bodyPr>
          <a:lstStyle/>
          <a:p>
            <a:r>
              <a:rPr lang="en-US" dirty="0"/>
              <a:t>Subjectivity of news</a:t>
            </a:r>
            <a:endParaRPr lang="en-SG" dirty="0"/>
          </a:p>
        </p:txBody>
      </p:sp>
      <p:pic>
        <p:nvPicPr>
          <p:cNvPr id="10" name="Picture 9"/>
          <p:cNvPicPr>
            <a:picLocks noChangeAspect="1"/>
          </p:cNvPicPr>
          <p:nvPr/>
        </p:nvPicPr>
        <p:blipFill>
          <a:blip r:embed="rId4"/>
          <a:stretch>
            <a:fillRect/>
          </a:stretch>
        </p:blipFill>
        <p:spPr>
          <a:xfrm>
            <a:off x="6509297" y="1131930"/>
            <a:ext cx="2556578" cy="1351425"/>
          </a:xfrm>
          <a:prstGeom prst="rect">
            <a:avLst/>
          </a:prstGeom>
        </p:spPr>
      </p:pic>
      <p:sp>
        <p:nvSpPr>
          <p:cNvPr id="11" name="TextBox 10"/>
          <p:cNvSpPr txBox="1"/>
          <p:nvPr/>
        </p:nvSpPr>
        <p:spPr>
          <a:xfrm>
            <a:off x="6554225" y="2436212"/>
            <a:ext cx="2273436" cy="369332"/>
          </a:xfrm>
          <a:prstGeom prst="rect">
            <a:avLst/>
          </a:prstGeom>
          <a:noFill/>
        </p:spPr>
        <p:txBody>
          <a:bodyPr wrap="square" rtlCol="0">
            <a:spAutoFit/>
          </a:bodyPr>
          <a:lstStyle/>
          <a:p>
            <a:pPr algn="ctr"/>
            <a:r>
              <a:rPr lang="en-US" dirty="0"/>
              <a:t>Readability </a:t>
            </a:r>
            <a:endParaRPr lang="en-SG" dirty="0"/>
          </a:p>
        </p:txBody>
      </p:sp>
      <p:pic>
        <p:nvPicPr>
          <p:cNvPr id="12" name="Picture 11"/>
          <p:cNvPicPr>
            <a:picLocks noChangeAspect="1"/>
          </p:cNvPicPr>
          <p:nvPr/>
        </p:nvPicPr>
        <p:blipFill rotWithShape="1">
          <a:blip r:embed="rId5"/>
          <a:srcRect t="6372" b="4826"/>
          <a:stretch/>
        </p:blipFill>
        <p:spPr>
          <a:xfrm>
            <a:off x="9290843" y="1174571"/>
            <a:ext cx="2381544" cy="1320820"/>
          </a:xfrm>
          <a:prstGeom prst="rect">
            <a:avLst/>
          </a:prstGeom>
        </p:spPr>
      </p:pic>
      <p:sp>
        <p:nvSpPr>
          <p:cNvPr id="13" name="TextBox 12"/>
          <p:cNvSpPr txBox="1"/>
          <p:nvPr/>
        </p:nvSpPr>
        <p:spPr>
          <a:xfrm>
            <a:off x="9344897" y="2521499"/>
            <a:ext cx="2273436" cy="369332"/>
          </a:xfrm>
          <a:prstGeom prst="rect">
            <a:avLst/>
          </a:prstGeom>
          <a:noFill/>
        </p:spPr>
        <p:txBody>
          <a:bodyPr wrap="square" rtlCol="0">
            <a:spAutoFit/>
          </a:bodyPr>
          <a:lstStyle/>
          <a:p>
            <a:pPr algn="ctr"/>
            <a:r>
              <a:rPr lang="en-US" dirty="0"/>
              <a:t>Sentiment  </a:t>
            </a:r>
            <a:endParaRPr lang="en-SG" dirty="0"/>
          </a:p>
        </p:txBody>
      </p:sp>
      <p:pic>
        <p:nvPicPr>
          <p:cNvPr id="14" name="Picture 13"/>
          <p:cNvPicPr>
            <a:picLocks noChangeAspect="1"/>
          </p:cNvPicPr>
          <p:nvPr/>
        </p:nvPicPr>
        <p:blipFill>
          <a:blip r:embed="rId6"/>
          <a:stretch>
            <a:fillRect/>
          </a:stretch>
        </p:blipFill>
        <p:spPr>
          <a:xfrm>
            <a:off x="787138" y="3089452"/>
            <a:ext cx="2412572" cy="1432707"/>
          </a:xfrm>
          <a:prstGeom prst="rect">
            <a:avLst/>
          </a:prstGeom>
        </p:spPr>
      </p:pic>
      <p:sp>
        <p:nvSpPr>
          <p:cNvPr id="15" name="TextBox 14"/>
          <p:cNvSpPr txBox="1"/>
          <p:nvPr/>
        </p:nvSpPr>
        <p:spPr>
          <a:xfrm>
            <a:off x="787138" y="4522159"/>
            <a:ext cx="2273436" cy="369332"/>
          </a:xfrm>
          <a:prstGeom prst="rect">
            <a:avLst/>
          </a:prstGeom>
          <a:noFill/>
        </p:spPr>
        <p:txBody>
          <a:bodyPr wrap="square" rtlCol="0">
            <a:spAutoFit/>
          </a:bodyPr>
          <a:lstStyle/>
          <a:p>
            <a:pPr algn="ctr"/>
            <a:r>
              <a:rPr lang="en-US" dirty="0"/>
              <a:t># CAP words</a:t>
            </a:r>
            <a:endParaRPr lang="en-SG" dirty="0"/>
          </a:p>
        </p:txBody>
      </p:sp>
      <p:pic>
        <p:nvPicPr>
          <p:cNvPr id="16" name="Picture 15"/>
          <p:cNvPicPr>
            <a:picLocks noChangeAspect="1"/>
          </p:cNvPicPr>
          <p:nvPr/>
        </p:nvPicPr>
        <p:blipFill>
          <a:blip r:embed="rId7"/>
          <a:stretch>
            <a:fillRect/>
          </a:stretch>
        </p:blipFill>
        <p:spPr>
          <a:xfrm>
            <a:off x="3471101" y="3105903"/>
            <a:ext cx="2813228" cy="1432707"/>
          </a:xfrm>
          <a:prstGeom prst="rect">
            <a:avLst/>
          </a:prstGeom>
        </p:spPr>
      </p:pic>
      <p:sp>
        <p:nvSpPr>
          <p:cNvPr id="17" name="TextBox 16"/>
          <p:cNvSpPr txBox="1"/>
          <p:nvPr/>
        </p:nvSpPr>
        <p:spPr>
          <a:xfrm>
            <a:off x="3610237" y="4513480"/>
            <a:ext cx="2273436" cy="369332"/>
          </a:xfrm>
          <a:prstGeom prst="rect">
            <a:avLst/>
          </a:prstGeom>
          <a:noFill/>
        </p:spPr>
        <p:txBody>
          <a:bodyPr wrap="square" rtlCol="0">
            <a:spAutoFit/>
          </a:bodyPr>
          <a:lstStyle/>
          <a:p>
            <a:pPr algn="ctr"/>
            <a:r>
              <a:rPr lang="en-US" dirty="0"/>
              <a:t># exclamation</a:t>
            </a:r>
            <a:endParaRPr lang="en-SG" dirty="0"/>
          </a:p>
        </p:txBody>
      </p:sp>
      <p:pic>
        <p:nvPicPr>
          <p:cNvPr id="18" name="Picture 17"/>
          <p:cNvPicPr>
            <a:picLocks noChangeAspect="1"/>
          </p:cNvPicPr>
          <p:nvPr/>
        </p:nvPicPr>
        <p:blipFill>
          <a:blip r:embed="rId8"/>
          <a:stretch>
            <a:fillRect/>
          </a:stretch>
        </p:blipFill>
        <p:spPr>
          <a:xfrm>
            <a:off x="6554225" y="3067749"/>
            <a:ext cx="2511650" cy="1461292"/>
          </a:xfrm>
          <a:prstGeom prst="rect">
            <a:avLst/>
          </a:prstGeom>
        </p:spPr>
      </p:pic>
      <p:sp>
        <p:nvSpPr>
          <p:cNvPr id="19" name="TextBox 18"/>
          <p:cNvSpPr txBox="1"/>
          <p:nvPr/>
        </p:nvSpPr>
        <p:spPr>
          <a:xfrm>
            <a:off x="6554225" y="4520372"/>
            <a:ext cx="2273436" cy="646331"/>
          </a:xfrm>
          <a:prstGeom prst="rect">
            <a:avLst/>
          </a:prstGeom>
          <a:noFill/>
        </p:spPr>
        <p:txBody>
          <a:bodyPr wrap="square" rtlCol="0">
            <a:spAutoFit/>
          </a:bodyPr>
          <a:lstStyle/>
          <a:p>
            <a:pPr algn="ctr"/>
            <a:r>
              <a:rPr lang="en-US" dirty="0"/>
              <a:t>Refute words in headlines &amp; text</a:t>
            </a:r>
            <a:endParaRPr lang="en-SG" dirty="0"/>
          </a:p>
        </p:txBody>
      </p:sp>
      <p:pic>
        <p:nvPicPr>
          <p:cNvPr id="20" name="Picture 19"/>
          <p:cNvPicPr>
            <a:picLocks noChangeAspect="1"/>
          </p:cNvPicPr>
          <p:nvPr/>
        </p:nvPicPr>
        <p:blipFill>
          <a:blip r:embed="rId9"/>
          <a:stretch>
            <a:fillRect/>
          </a:stretch>
        </p:blipFill>
        <p:spPr>
          <a:xfrm>
            <a:off x="9290844" y="3021740"/>
            <a:ext cx="2381544" cy="1516870"/>
          </a:xfrm>
          <a:prstGeom prst="rect">
            <a:avLst/>
          </a:prstGeom>
        </p:spPr>
      </p:pic>
      <p:sp>
        <p:nvSpPr>
          <p:cNvPr id="21" name="TextBox 20"/>
          <p:cNvSpPr txBox="1"/>
          <p:nvPr/>
        </p:nvSpPr>
        <p:spPr>
          <a:xfrm>
            <a:off x="9290843" y="4513480"/>
            <a:ext cx="2273436" cy="646331"/>
          </a:xfrm>
          <a:prstGeom prst="rect">
            <a:avLst/>
          </a:prstGeom>
          <a:noFill/>
        </p:spPr>
        <p:txBody>
          <a:bodyPr wrap="square" rtlCol="0">
            <a:spAutoFit/>
          </a:bodyPr>
          <a:lstStyle/>
          <a:p>
            <a:pPr algn="ctr"/>
            <a:r>
              <a:rPr lang="en-US" dirty="0"/>
              <a:t># overlap words in headlines &amp; text</a:t>
            </a:r>
            <a:endParaRPr lang="en-SG" dirty="0"/>
          </a:p>
        </p:txBody>
      </p:sp>
      <p:pic>
        <p:nvPicPr>
          <p:cNvPr id="22" name="Picture 21"/>
          <p:cNvPicPr>
            <a:picLocks noChangeAspect="1"/>
          </p:cNvPicPr>
          <p:nvPr/>
        </p:nvPicPr>
        <p:blipFill>
          <a:blip r:embed="rId10"/>
          <a:stretch>
            <a:fillRect/>
          </a:stretch>
        </p:blipFill>
        <p:spPr>
          <a:xfrm>
            <a:off x="3504604" y="5166702"/>
            <a:ext cx="2647922" cy="1507871"/>
          </a:xfrm>
          <a:prstGeom prst="rect">
            <a:avLst/>
          </a:prstGeom>
        </p:spPr>
      </p:pic>
      <p:sp>
        <p:nvSpPr>
          <p:cNvPr id="23" name="TextBox 22"/>
          <p:cNvSpPr txBox="1"/>
          <p:nvPr/>
        </p:nvSpPr>
        <p:spPr>
          <a:xfrm>
            <a:off x="6152526" y="5735270"/>
            <a:ext cx="4124467" cy="369332"/>
          </a:xfrm>
          <a:prstGeom prst="rect">
            <a:avLst/>
          </a:prstGeom>
          <a:noFill/>
        </p:spPr>
        <p:txBody>
          <a:bodyPr wrap="square" rtlCol="0">
            <a:spAutoFit/>
          </a:bodyPr>
          <a:lstStyle/>
          <a:p>
            <a:pPr marL="285750" indent="-285750">
              <a:buFont typeface="Arial" panose="020B0604020202020204" pitchFamily="34" charset="0"/>
              <a:buChar char="•"/>
            </a:pPr>
            <a:r>
              <a:rPr lang="en-US" dirty="0"/>
              <a:t>6 </a:t>
            </a:r>
            <a:r>
              <a:rPr lang="en-US" dirty="0" err="1"/>
              <a:t>ngrams</a:t>
            </a:r>
            <a:r>
              <a:rPr lang="en-US" dirty="0"/>
              <a:t> in entire text</a:t>
            </a:r>
          </a:p>
        </p:txBody>
      </p:sp>
      <p:sp>
        <p:nvSpPr>
          <p:cNvPr id="3" name="Slide Number Placeholder 2"/>
          <p:cNvSpPr>
            <a:spLocks noGrp="1"/>
          </p:cNvSpPr>
          <p:nvPr>
            <p:ph type="sldNum" sz="quarter" idx="12"/>
          </p:nvPr>
        </p:nvSpPr>
        <p:spPr/>
        <p:txBody>
          <a:bodyPr/>
          <a:lstStyle/>
          <a:p>
            <a:fld id="{35718066-C694-46C6-8A37-564C4BF7E33E}" type="slidenum">
              <a:rPr lang="en-SG" smtClean="0"/>
              <a:t>19</a:t>
            </a:fld>
            <a:endParaRPr lang="en-SG"/>
          </a:p>
        </p:txBody>
      </p:sp>
    </p:spTree>
    <p:extLst>
      <p:ext uri="{BB962C8B-B14F-4D97-AF65-F5344CB8AC3E}">
        <p14:creationId xmlns:p14="http://schemas.microsoft.com/office/powerpoint/2010/main" val="391056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509" y="376881"/>
            <a:ext cx="9601200" cy="897923"/>
          </a:xfrm>
        </p:spPr>
        <p:txBody>
          <a:bodyPr/>
          <a:lstStyle/>
          <a:p>
            <a:r>
              <a:rPr lang="en-US" b="1" dirty="0"/>
              <a:t>22 Mar 2017 London Attacker </a:t>
            </a:r>
            <a:endParaRPr lang="en-SG" b="1" dirty="0"/>
          </a:p>
        </p:txBody>
      </p:sp>
      <p:pic>
        <p:nvPicPr>
          <p:cNvPr id="4" name="Picture 3"/>
          <p:cNvPicPr>
            <a:picLocks noChangeAspect="1"/>
          </p:cNvPicPr>
          <p:nvPr/>
        </p:nvPicPr>
        <p:blipFill>
          <a:blip r:embed="rId3"/>
          <a:stretch>
            <a:fillRect/>
          </a:stretch>
        </p:blipFill>
        <p:spPr>
          <a:xfrm>
            <a:off x="1026509" y="1418036"/>
            <a:ext cx="7993022" cy="4194772"/>
          </a:xfrm>
          <a:prstGeom prst="rect">
            <a:avLst/>
          </a:prstGeom>
        </p:spPr>
      </p:pic>
      <p:sp>
        <p:nvSpPr>
          <p:cNvPr id="5" name="Rectangle 4"/>
          <p:cNvSpPr/>
          <p:nvPr/>
        </p:nvSpPr>
        <p:spPr>
          <a:xfrm rot="20325702">
            <a:off x="3786008" y="2859833"/>
            <a:ext cx="2945381" cy="1446550"/>
          </a:xfrm>
          <a:prstGeom prst="rect">
            <a:avLst/>
          </a:prstGeom>
          <a:noFill/>
        </p:spPr>
        <p:txBody>
          <a:bodyPr wrap="square" lIns="91440" tIns="45720" rIns="91440" bIns="45720">
            <a:spAutoFit/>
          </a:bodyPr>
          <a:lstStyle/>
          <a:p>
            <a:pPr algn="ctr"/>
            <a:r>
              <a:rPr lang="en-US" sz="8800" b="0" cap="none" spc="0" dirty="0">
                <a:ln w="0"/>
                <a:solidFill>
                  <a:srgbClr val="FF0000"/>
                </a:solidFill>
                <a:effectLst>
                  <a:outerShdw blurRad="38100" dist="19050" dir="2700000" algn="tl" rotWithShape="0">
                    <a:schemeClr val="dk1">
                      <a:alpha val="40000"/>
                    </a:schemeClr>
                  </a:outerShdw>
                </a:effectLst>
              </a:rPr>
              <a:t>FAKE</a:t>
            </a:r>
          </a:p>
        </p:txBody>
      </p:sp>
      <p:sp>
        <p:nvSpPr>
          <p:cNvPr id="7" name="TextBox 6"/>
          <p:cNvSpPr txBox="1"/>
          <p:nvPr/>
        </p:nvSpPr>
        <p:spPr>
          <a:xfrm>
            <a:off x="1279801" y="5733615"/>
            <a:ext cx="7166962" cy="369332"/>
          </a:xfrm>
          <a:prstGeom prst="rect">
            <a:avLst/>
          </a:prstGeom>
          <a:noFill/>
        </p:spPr>
        <p:txBody>
          <a:bodyPr wrap="none" rtlCol="0">
            <a:spAutoFit/>
          </a:bodyPr>
          <a:lstStyle/>
          <a:p>
            <a:r>
              <a:rPr lang="en-SG" dirty="0"/>
              <a:t>2013: A man outside of Buckingham Palace holding a knife to his neck.</a:t>
            </a:r>
          </a:p>
        </p:txBody>
      </p:sp>
      <p:sp>
        <p:nvSpPr>
          <p:cNvPr id="8" name="TextBox 7"/>
          <p:cNvSpPr txBox="1"/>
          <p:nvPr/>
        </p:nvSpPr>
        <p:spPr>
          <a:xfrm>
            <a:off x="9156357" y="1927654"/>
            <a:ext cx="2780270" cy="1015663"/>
          </a:xfrm>
          <a:prstGeom prst="rect">
            <a:avLst/>
          </a:prstGeom>
          <a:noFill/>
        </p:spPr>
        <p:txBody>
          <a:bodyPr wrap="square" rtlCol="0">
            <a:spAutoFit/>
          </a:bodyPr>
          <a:lstStyle/>
          <a:p>
            <a:r>
              <a:rPr lang="en-SG" sz="2000" dirty="0"/>
              <a:t>4 people dead (including the assailant) </a:t>
            </a:r>
          </a:p>
          <a:p>
            <a:r>
              <a:rPr lang="en-SG" sz="2000" dirty="0"/>
              <a:t>&amp; at least 40 injured</a:t>
            </a:r>
          </a:p>
        </p:txBody>
      </p:sp>
      <p:sp>
        <p:nvSpPr>
          <p:cNvPr id="3" name="Slide Number Placeholder 2"/>
          <p:cNvSpPr>
            <a:spLocks noGrp="1"/>
          </p:cNvSpPr>
          <p:nvPr>
            <p:ph type="sldNum" sz="quarter" idx="12"/>
          </p:nvPr>
        </p:nvSpPr>
        <p:spPr/>
        <p:txBody>
          <a:bodyPr/>
          <a:lstStyle/>
          <a:p>
            <a:fld id="{35718066-C694-46C6-8A37-564C4BF7E33E}" type="slidenum">
              <a:rPr lang="en-SG" smtClean="0"/>
              <a:t>2</a:t>
            </a:fld>
            <a:endParaRPr lang="en-SG"/>
          </a:p>
        </p:txBody>
      </p:sp>
    </p:spTree>
    <p:extLst>
      <p:ext uri="{BB962C8B-B14F-4D97-AF65-F5344CB8AC3E}">
        <p14:creationId xmlns:p14="http://schemas.microsoft.com/office/powerpoint/2010/main" val="82376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506" y="339430"/>
            <a:ext cx="9601200" cy="1485900"/>
          </a:xfrm>
        </p:spPr>
        <p:txBody>
          <a:bodyPr/>
          <a:lstStyle/>
          <a:p>
            <a:r>
              <a:rPr lang="en-US" dirty="0"/>
              <a:t>General Features </a:t>
            </a:r>
            <a:endParaRPr lang="en-SG" dirty="0"/>
          </a:p>
        </p:txBody>
      </p:sp>
      <p:sp>
        <p:nvSpPr>
          <p:cNvPr id="4" name="Slide Number Placeholder 3"/>
          <p:cNvSpPr>
            <a:spLocks noGrp="1"/>
          </p:cNvSpPr>
          <p:nvPr>
            <p:ph type="sldNum" sz="quarter" idx="12"/>
          </p:nvPr>
        </p:nvSpPr>
        <p:spPr>
          <a:xfrm>
            <a:off x="9453706" y="6453386"/>
            <a:ext cx="1596292" cy="404614"/>
          </a:xfrm>
        </p:spPr>
        <p:txBody>
          <a:bodyPr/>
          <a:lstStyle/>
          <a:p>
            <a:fld id="{35718066-C694-46C6-8A37-564C4BF7E33E}" type="slidenum">
              <a:rPr lang="en-SG" smtClean="0"/>
              <a:t>20</a:t>
            </a:fld>
            <a:endParaRPr lang="en-SG" dirty="0"/>
          </a:p>
        </p:txBody>
      </p:sp>
      <p:graphicFrame>
        <p:nvGraphicFramePr>
          <p:cNvPr id="7" name="Table 6"/>
          <p:cNvGraphicFramePr>
            <a:graphicFrameLocks noGrp="1"/>
          </p:cNvGraphicFramePr>
          <p:nvPr>
            <p:extLst/>
          </p:nvPr>
        </p:nvGraphicFramePr>
        <p:xfrm>
          <a:off x="1148596" y="2118530"/>
          <a:ext cx="2121546" cy="1470402"/>
        </p:xfrm>
        <a:graphic>
          <a:graphicData uri="http://schemas.openxmlformats.org/drawingml/2006/table">
            <a:tbl>
              <a:tblPr firstRow="1" bandRow="1">
                <a:tableStyleId>{073A0DAA-6AF3-43AB-8588-CEC1D06C72B9}</a:tableStyleId>
              </a:tblPr>
              <a:tblGrid>
                <a:gridCol w="1060773">
                  <a:extLst>
                    <a:ext uri="{9D8B030D-6E8A-4147-A177-3AD203B41FA5}">
                      <a16:colId xmlns:a16="http://schemas.microsoft.com/office/drawing/2014/main" val="20000"/>
                    </a:ext>
                  </a:extLst>
                </a:gridCol>
                <a:gridCol w="1060773">
                  <a:extLst>
                    <a:ext uri="{9D8B030D-6E8A-4147-A177-3AD203B41FA5}">
                      <a16:colId xmlns:a16="http://schemas.microsoft.com/office/drawing/2014/main" val="20001"/>
                    </a:ext>
                  </a:extLst>
                </a:gridCol>
              </a:tblGrid>
              <a:tr h="735201">
                <a:tc>
                  <a:txBody>
                    <a:bodyPr/>
                    <a:lstStyle/>
                    <a:p>
                      <a:pPr algn="ctr"/>
                      <a:r>
                        <a:rPr lang="en-US" dirty="0"/>
                        <a:t>FAKE</a:t>
                      </a:r>
                    </a:p>
                  </a:txBody>
                  <a:tcPr anchor="ctr"/>
                </a:tc>
                <a:tc>
                  <a:txBody>
                    <a:bodyPr/>
                    <a:lstStyle/>
                    <a:p>
                      <a:pPr algn="ctr"/>
                      <a:r>
                        <a:rPr lang="en-US" dirty="0"/>
                        <a:t>REAL</a:t>
                      </a:r>
                    </a:p>
                  </a:txBody>
                  <a:tcPr anchor="ctr"/>
                </a:tc>
                <a:extLst>
                  <a:ext uri="{0D108BD9-81ED-4DB2-BD59-A6C34878D82A}">
                    <a16:rowId xmlns:a16="http://schemas.microsoft.com/office/drawing/2014/main" val="10000"/>
                  </a:ext>
                </a:extLst>
              </a:tr>
              <a:tr h="735201">
                <a:tc>
                  <a:txBody>
                    <a:bodyPr/>
                    <a:lstStyle/>
                    <a:p>
                      <a:pPr algn="ctr"/>
                      <a:r>
                        <a:rPr lang="en-US" dirty="0"/>
                        <a:t>4168</a:t>
                      </a:r>
                    </a:p>
                  </a:txBody>
                  <a:tcPr anchor="ctr"/>
                </a:tc>
                <a:tc>
                  <a:txBody>
                    <a:bodyPr/>
                    <a:lstStyle/>
                    <a:p>
                      <a:pPr algn="ctr"/>
                      <a:r>
                        <a:rPr lang="en-US" dirty="0"/>
                        <a:t>5292</a:t>
                      </a:r>
                    </a:p>
                  </a:txBody>
                  <a:tcPr anchor="ct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69" y="1349138"/>
            <a:ext cx="582075" cy="598022"/>
          </a:xfrm>
          <a:prstGeom prst="rect">
            <a:avLst/>
          </a:prstGeom>
        </p:spPr>
      </p:pic>
      <p:sp>
        <p:nvSpPr>
          <p:cNvPr id="9" name="TextBox 8"/>
          <p:cNvSpPr txBox="1"/>
          <p:nvPr/>
        </p:nvSpPr>
        <p:spPr>
          <a:xfrm>
            <a:off x="1412517" y="1357773"/>
            <a:ext cx="2183095" cy="584775"/>
          </a:xfrm>
          <a:prstGeom prst="rect">
            <a:avLst/>
          </a:prstGeom>
          <a:noFill/>
        </p:spPr>
        <p:txBody>
          <a:bodyPr wrap="square" rtlCol="0">
            <a:spAutoFit/>
          </a:bodyPr>
          <a:lstStyle/>
          <a:p>
            <a:r>
              <a:rPr lang="en-US" sz="1600" dirty="0">
                <a:solidFill>
                  <a:srgbClr val="FF0000"/>
                </a:solidFill>
              </a:rPr>
              <a:t>AVERAGE LENGTH OF THE DOCUMENT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362" y="1281046"/>
            <a:ext cx="677000" cy="677000"/>
          </a:xfrm>
          <a:prstGeom prst="rect">
            <a:avLst/>
          </a:prstGeom>
        </p:spPr>
      </p:pic>
      <p:sp>
        <p:nvSpPr>
          <p:cNvPr id="11" name="TextBox 10"/>
          <p:cNvSpPr txBox="1"/>
          <p:nvPr/>
        </p:nvSpPr>
        <p:spPr>
          <a:xfrm>
            <a:off x="5226528" y="1450269"/>
            <a:ext cx="2460225" cy="338554"/>
          </a:xfrm>
          <a:prstGeom prst="rect">
            <a:avLst/>
          </a:prstGeom>
          <a:noFill/>
        </p:spPr>
        <p:txBody>
          <a:bodyPr wrap="none" rtlCol="0">
            <a:spAutoFit/>
          </a:bodyPr>
          <a:lstStyle/>
          <a:p>
            <a:r>
              <a:rPr lang="en-US" sz="1600" dirty="0">
                <a:solidFill>
                  <a:srgbClr val="FF0000"/>
                </a:solidFill>
              </a:rPr>
              <a:t>READABILITY OF THE TEXT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891" y="2118529"/>
            <a:ext cx="4806308" cy="3226265"/>
          </a:xfrm>
          <a:prstGeom prst="rect">
            <a:avLst/>
          </a:prstGeom>
        </p:spPr>
      </p:pic>
      <p:sp>
        <p:nvSpPr>
          <p:cNvPr id="13" name="Rectangle 12"/>
          <p:cNvSpPr/>
          <p:nvPr/>
        </p:nvSpPr>
        <p:spPr>
          <a:xfrm>
            <a:off x="8758602" y="1204047"/>
            <a:ext cx="1390208" cy="830997"/>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READ ME!!</a:t>
            </a:r>
          </a:p>
        </p:txBody>
      </p:sp>
      <p:sp>
        <p:nvSpPr>
          <p:cNvPr id="14" name="TextBox 13"/>
          <p:cNvSpPr txBox="1"/>
          <p:nvPr/>
        </p:nvSpPr>
        <p:spPr>
          <a:xfrm>
            <a:off x="10034401" y="1204047"/>
            <a:ext cx="2310408" cy="830997"/>
          </a:xfrm>
          <a:prstGeom prst="rect">
            <a:avLst/>
          </a:prstGeom>
          <a:noFill/>
        </p:spPr>
        <p:txBody>
          <a:bodyPr wrap="square" rtlCol="0">
            <a:spAutoFit/>
          </a:bodyPr>
          <a:lstStyle/>
          <a:p>
            <a:r>
              <a:rPr lang="en-US" sz="1600" dirty="0">
                <a:solidFill>
                  <a:srgbClr val="FF0000"/>
                </a:solidFill>
              </a:rPr>
              <a:t>NUMBER OF CAP WORDS AND EXCLAMATION</a:t>
            </a:r>
          </a:p>
        </p:txBody>
      </p:sp>
      <p:graphicFrame>
        <p:nvGraphicFramePr>
          <p:cNvPr id="15" name="Table 14"/>
          <p:cNvGraphicFramePr>
            <a:graphicFrameLocks noGrp="1"/>
          </p:cNvGraphicFramePr>
          <p:nvPr>
            <p:extLst/>
          </p:nvPr>
        </p:nvGraphicFramePr>
        <p:xfrm>
          <a:off x="9135949" y="2334073"/>
          <a:ext cx="2584242" cy="1642500"/>
        </p:xfrm>
        <a:graphic>
          <a:graphicData uri="http://schemas.openxmlformats.org/drawingml/2006/table">
            <a:tbl>
              <a:tblPr firstRow="1" bandRow="1">
                <a:tableStyleId>{073A0DAA-6AF3-43AB-8588-CEC1D06C72B9}</a:tableStyleId>
              </a:tblPr>
              <a:tblGrid>
                <a:gridCol w="861414">
                  <a:extLst>
                    <a:ext uri="{9D8B030D-6E8A-4147-A177-3AD203B41FA5}">
                      <a16:colId xmlns:a16="http://schemas.microsoft.com/office/drawing/2014/main" val="20000"/>
                    </a:ext>
                  </a:extLst>
                </a:gridCol>
                <a:gridCol w="861414">
                  <a:extLst>
                    <a:ext uri="{9D8B030D-6E8A-4147-A177-3AD203B41FA5}">
                      <a16:colId xmlns:a16="http://schemas.microsoft.com/office/drawing/2014/main" val="20001"/>
                    </a:ext>
                  </a:extLst>
                </a:gridCol>
                <a:gridCol w="861414">
                  <a:extLst>
                    <a:ext uri="{9D8B030D-6E8A-4147-A177-3AD203B41FA5}">
                      <a16:colId xmlns:a16="http://schemas.microsoft.com/office/drawing/2014/main" val="20002"/>
                    </a:ext>
                  </a:extLst>
                </a:gridCol>
              </a:tblGrid>
              <a:tr h="501210">
                <a:tc>
                  <a:txBody>
                    <a:bodyPr/>
                    <a:lstStyle/>
                    <a:p>
                      <a:pPr algn="ctr"/>
                      <a:r>
                        <a:rPr lang="en-US" dirty="0"/>
                        <a:t>CAP Words</a:t>
                      </a:r>
                    </a:p>
                  </a:txBody>
                  <a:tcPr anchor="ctr"/>
                </a:tc>
                <a:tc>
                  <a:txBody>
                    <a:bodyPr/>
                    <a:lstStyle/>
                    <a:p>
                      <a:pPr algn="ctr"/>
                      <a:r>
                        <a:rPr lang="en-US" dirty="0"/>
                        <a:t>Mean</a:t>
                      </a:r>
                    </a:p>
                  </a:txBody>
                  <a:tcPr anchor="ctr"/>
                </a:tc>
                <a:tc>
                  <a:txBody>
                    <a:bodyPr/>
                    <a:lstStyle/>
                    <a:p>
                      <a:pPr algn="ctr"/>
                      <a:r>
                        <a:rPr lang="en-US" dirty="0"/>
                        <a:t>Max</a:t>
                      </a:r>
                    </a:p>
                  </a:txBody>
                  <a:tcPr anchor="ctr"/>
                </a:tc>
                <a:extLst>
                  <a:ext uri="{0D108BD9-81ED-4DB2-BD59-A6C34878D82A}">
                    <a16:rowId xmlns:a16="http://schemas.microsoft.com/office/drawing/2014/main" val="10000"/>
                  </a:ext>
                </a:extLst>
              </a:tr>
              <a:tr h="501210">
                <a:tc>
                  <a:txBody>
                    <a:bodyPr/>
                    <a:lstStyle/>
                    <a:p>
                      <a:pPr algn="ctr"/>
                      <a:r>
                        <a:rPr lang="en-US" dirty="0"/>
                        <a:t>FAKE</a:t>
                      </a:r>
                    </a:p>
                  </a:txBody>
                  <a:tcPr anchor="ctr"/>
                </a:tc>
                <a:tc>
                  <a:txBody>
                    <a:bodyPr/>
                    <a:lstStyle/>
                    <a:p>
                      <a:pPr algn="ctr"/>
                      <a:r>
                        <a:rPr lang="en-US" dirty="0"/>
                        <a:t>6.7</a:t>
                      </a:r>
                    </a:p>
                  </a:txBody>
                  <a:tcPr anchor="ctr"/>
                </a:tc>
                <a:tc>
                  <a:txBody>
                    <a:bodyPr/>
                    <a:lstStyle/>
                    <a:p>
                      <a:pPr algn="ctr"/>
                      <a:r>
                        <a:rPr lang="en-US" dirty="0"/>
                        <a:t>180</a:t>
                      </a:r>
                    </a:p>
                  </a:txBody>
                  <a:tcPr anchor="ctr"/>
                </a:tc>
                <a:extLst>
                  <a:ext uri="{0D108BD9-81ED-4DB2-BD59-A6C34878D82A}">
                    <a16:rowId xmlns:a16="http://schemas.microsoft.com/office/drawing/2014/main" val="10001"/>
                  </a:ext>
                </a:extLst>
              </a:tr>
              <a:tr h="501210">
                <a:tc>
                  <a:txBody>
                    <a:bodyPr/>
                    <a:lstStyle/>
                    <a:p>
                      <a:pPr algn="ctr"/>
                      <a:r>
                        <a:rPr lang="en-US" dirty="0"/>
                        <a:t>REAL</a:t>
                      </a:r>
                    </a:p>
                  </a:txBody>
                  <a:tcPr anchor="ctr"/>
                </a:tc>
                <a:tc>
                  <a:txBody>
                    <a:bodyPr/>
                    <a:lstStyle/>
                    <a:p>
                      <a:pPr algn="ctr"/>
                      <a:r>
                        <a:rPr lang="en-US" dirty="0"/>
                        <a:t>4.8</a:t>
                      </a:r>
                    </a:p>
                  </a:txBody>
                  <a:tcPr anchor="ctr"/>
                </a:tc>
                <a:tc>
                  <a:txBody>
                    <a:bodyPr/>
                    <a:lstStyle/>
                    <a:p>
                      <a:pPr algn="ctr"/>
                      <a:r>
                        <a:rPr lang="en-US" dirty="0"/>
                        <a:t>128</a:t>
                      </a:r>
                    </a:p>
                  </a:txBody>
                  <a:tcPr anchor="ct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nvPr>
        </p:nvGraphicFramePr>
        <p:xfrm>
          <a:off x="9135948" y="4275602"/>
          <a:ext cx="2584242" cy="1642500"/>
        </p:xfrm>
        <a:graphic>
          <a:graphicData uri="http://schemas.openxmlformats.org/drawingml/2006/table">
            <a:tbl>
              <a:tblPr firstRow="1" bandRow="1">
                <a:tableStyleId>{073A0DAA-6AF3-43AB-8588-CEC1D06C72B9}</a:tableStyleId>
              </a:tblPr>
              <a:tblGrid>
                <a:gridCol w="861414">
                  <a:extLst>
                    <a:ext uri="{9D8B030D-6E8A-4147-A177-3AD203B41FA5}">
                      <a16:colId xmlns:a16="http://schemas.microsoft.com/office/drawing/2014/main" val="20000"/>
                    </a:ext>
                  </a:extLst>
                </a:gridCol>
                <a:gridCol w="861414">
                  <a:extLst>
                    <a:ext uri="{9D8B030D-6E8A-4147-A177-3AD203B41FA5}">
                      <a16:colId xmlns:a16="http://schemas.microsoft.com/office/drawing/2014/main" val="20001"/>
                    </a:ext>
                  </a:extLst>
                </a:gridCol>
                <a:gridCol w="861414">
                  <a:extLst>
                    <a:ext uri="{9D8B030D-6E8A-4147-A177-3AD203B41FA5}">
                      <a16:colId xmlns:a16="http://schemas.microsoft.com/office/drawing/2014/main" val="20002"/>
                    </a:ext>
                  </a:extLst>
                </a:gridCol>
              </a:tblGrid>
              <a:tr h="501210">
                <a:tc>
                  <a:txBody>
                    <a:bodyPr/>
                    <a:lstStyle/>
                    <a:p>
                      <a:pPr algn="ctr"/>
                      <a:r>
                        <a:rPr lang="en-US" dirty="0"/>
                        <a:t>! Count</a:t>
                      </a:r>
                    </a:p>
                  </a:txBody>
                  <a:tcPr anchor="ctr"/>
                </a:tc>
                <a:tc>
                  <a:txBody>
                    <a:bodyPr/>
                    <a:lstStyle/>
                    <a:p>
                      <a:pPr algn="ctr"/>
                      <a:r>
                        <a:rPr lang="en-US" dirty="0"/>
                        <a:t>Mean</a:t>
                      </a:r>
                    </a:p>
                  </a:txBody>
                  <a:tcPr anchor="ctr"/>
                </a:tc>
                <a:tc>
                  <a:txBody>
                    <a:bodyPr/>
                    <a:lstStyle/>
                    <a:p>
                      <a:pPr algn="ctr"/>
                      <a:r>
                        <a:rPr lang="en-US" dirty="0"/>
                        <a:t>Max</a:t>
                      </a:r>
                    </a:p>
                  </a:txBody>
                  <a:tcPr anchor="ctr"/>
                </a:tc>
                <a:extLst>
                  <a:ext uri="{0D108BD9-81ED-4DB2-BD59-A6C34878D82A}">
                    <a16:rowId xmlns:a16="http://schemas.microsoft.com/office/drawing/2014/main" val="10000"/>
                  </a:ext>
                </a:extLst>
              </a:tr>
              <a:tr h="501210">
                <a:tc>
                  <a:txBody>
                    <a:bodyPr/>
                    <a:lstStyle/>
                    <a:p>
                      <a:pPr algn="ctr"/>
                      <a:r>
                        <a:rPr lang="en-US" dirty="0"/>
                        <a:t>FAKE</a:t>
                      </a:r>
                    </a:p>
                  </a:txBody>
                  <a:tcPr anchor="ctr"/>
                </a:tc>
                <a:tc>
                  <a:txBody>
                    <a:bodyPr/>
                    <a:lstStyle/>
                    <a:p>
                      <a:pPr algn="ctr"/>
                      <a:r>
                        <a:rPr lang="en-US" dirty="0"/>
                        <a:t>0.80</a:t>
                      </a:r>
                    </a:p>
                  </a:txBody>
                  <a:tcPr anchor="ctr"/>
                </a:tc>
                <a:tc>
                  <a:txBody>
                    <a:bodyPr/>
                    <a:lstStyle/>
                    <a:p>
                      <a:pPr algn="ctr"/>
                      <a:r>
                        <a:rPr lang="en-US" dirty="0"/>
                        <a:t>104</a:t>
                      </a:r>
                    </a:p>
                  </a:txBody>
                  <a:tcPr anchor="ctr"/>
                </a:tc>
                <a:extLst>
                  <a:ext uri="{0D108BD9-81ED-4DB2-BD59-A6C34878D82A}">
                    <a16:rowId xmlns:a16="http://schemas.microsoft.com/office/drawing/2014/main" val="10001"/>
                  </a:ext>
                </a:extLst>
              </a:tr>
              <a:tr h="501210">
                <a:tc>
                  <a:txBody>
                    <a:bodyPr/>
                    <a:lstStyle/>
                    <a:p>
                      <a:pPr algn="ctr"/>
                      <a:r>
                        <a:rPr lang="en-US" dirty="0"/>
                        <a:t>REAL</a:t>
                      </a:r>
                    </a:p>
                  </a:txBody>
                  <a:tcPr anchor="ctr"/>
                </a:tc>
                <a:tc>
                  <a:txBody>
                    <a:bodyPr/>
                    <a:lstStyle/>
                    <a:p>
                      <a:pPr algn="ctr"/>
                      <a:r>
                        <a:rPr lang="en-US" dirty="0"/>
                        <a:t>0.26</a:t>
                      </a:r>
                    </a:p>
                  </a:txBody>
                  <a:tcPr anchor="ctr"/>
                </a:tc>
                <a:tc>
                  <a:txBody>
                    <a:bodyPr/>
                    <a:lstStyle/>
                    <a:p>
                      <a:pPr algn="ctr"/>
                      <a:r>
                        <a:rPr lang="en-US" dirty="0"/>
                        <a:t>14</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0459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968" y="228600"/>
            <a:ext cx="9601200" cy="1485900"/>
          </a:xfrm>
        </p:spPr>
        <p:txBody>
          <a:bodyPr/>
          <a:lstStyle/>
          <a:p>
            <a:r>
              <a:rPr lang="en-US" dirty="0"/>
              <a:t>Sentiment Analysis </a:t>
            </a:r>
            <a:endParaRPr lang="en-SG" dirty="0"/>
          </a:p>
        </p:txBody>
      </p:sp>
      <p:sp>
        <p:nvSpPr>
          <p:cNvPr id="6" name="Slide Number Placeholder 5"/>
          <p:cNvSpPr>
            <a:spLocks noGrp="1"/>
          </p:cNvSpPr>
          <p:nvPr>
            <p:ph type="sldNum" sz="quarter" idx="12"/>
          </p:nvPr>
        </p:nvSpPr>
        <p:spPr/>
        <p:txBody>
          <a:bodyPr/>
          <a:lstStyle/>
          <a:p>
            <a:fld id="{35718066-C694-46C6-8A37-564C4BF7E33E}" type="slidenum">
              <a:rPr lang="en-SG" smtClean="0"/>
              <a:t>21</a:t>
            </a:fld>
            <a:endParaRPr lang="en-SG"/>
          </a:p>
        </p:txBody>
      </p:sp>
      <p:pic>
        <p:nvPicPr>
          <p:cNvPr id="7" name="Picture 6"/>
          <p:cNvPicPr>
            <a:picLocks noChangeAspect="1"/>
          </p:cNvPicPr>
          <p:nvPr/>
        </p:nvPicPr>
        <p:blipFill>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31699" y="1547446"/>
            <a:ext cx="2251745" cy="1313518"/>
          </a:xfrm>
          <a:prstGeom prst="rect">
            <a:avLst/>
          </a:prstGeom>
        </p:spPr>
      </p:pic>
      <p:sp>
        <p:nvSpPr>
          <p:cNvPr id="8" name="TextBox 7"/>
          <p:cNvSpPr txBox="1"/>
          <p:nvPr/>
        </p:nvSpPr>
        <p:spPr>
          <a:xfrm>
            <a:off x="3253784" y="1942589"/>
            <a:ext cx="2183095" cy="646331"/>
          </a:xfrm>
          <a:prstGeom prst="rect">
            <a:avLst/>
          </a:prstGeom>
          <a:noFill/>
        </p:spPr>
        <p:txBody>
          <a:bodyPr wrap="square" rtlCol="0">
            <a:spAutoFit/>
          </a:bodyPr>
          <a:lstStyle/>
          <a:p>
            <a:r>
              <a:rPr lang="en-US" dirty="0">
                <a:solidFill>
                  <a:srgbClr val="FF0000"/>
                </a:solidFill>
              </a:rPr>
              <a:t>AFINN SCORE OF TEXT AND TITLE</a:t>
            </a:r>
          </a:p>
        </p:txBody>
      </p:sp>
      <p:pic>
        <p:nvPicPr>
          <p:cNvPr id="9" name="Picture 8"/>
          <p:cNvPicPr>
            <a:picLocks noChangeAspect="1"/>
          </p:cNvPicPr>
          <p:nvPr/>
        </p:nvPicPr>
        <p:blipFill>
          <a:blip r:embed="rId4"/>
          <a:stretch>
            <a:fillRect/>
          </a:stretch>
        </p:blipFill>
        <p:spPr>
          <a:xfrm>
            <a:off x="6920883" y="1784903"/>
            <a:ext cx="2112281" cy="1007078"/>
          </a:xfrm>
          <a:prstGeom prst="rect">
            <a:avLst/>
          </a:prstGeom>
        </p:spPr>
      </p:pic>
      <p:sp>
        <p:nvSpPr>
          <p:cNvPr id="10" name="TextBox 9"/>
          <p:cNvSpPr txBox="1"/>
          <p:nvPr/>
        </p:nvSpPr>
        <p:spPr>
          <a:xfrm>
            <a:off x="9033164" y="1952715"/>
            <a:ext cx="2183095" cy="646331"/>
          </a:xfrm>
          <a:prstGeom prst="rect">
            <a:avLst/>
          </a:prstGeom>
          <a:noFill/>
        </p:spPr>
        <p:txBody>
          <a:bodyPr wrap="square" rtlCol="0">
            <a:spAutoFit/>
          </a:bodyPr>
          <a:lstStyle/>
          <a:p>
            <a:r>
              <a:rPr lang="en-US" dirty="0">
                <a:solidFill>
                  <a:srgbClr val="FF0000"/>
                </a:solidFill>
              </a:rPr>
              <a:t>SUBJECTIVITY OF TEXT</a:t>
            </a:r>
          </a:p>
        </p:txBody>
      </p:sp>
      <p:pic>
        <p:nvPicPr>
          <p:cNvPr id="11" name="Picture 10"/>
          <p:cNvPicPr>
            <a:picLocks noChangeAspect="1"/>
          </p:cNvPicPr>
          <p:nvPr/>
        </p:nvPicPr>
        <p:blipFill>
          <a:blip r:embed="rId5"/>
          <a:stretch>
            <a:fillRect/>
          </a:stretch>
        </p:blipFill>
        <p:spPr>
          <a:xfrm>
            <a:off x="6985098" y="3100536"/>
            <a:ext cx="4231161" cy="3111951"/>
          </a:xfrm>
          <a:prstGeom prst="rect">
            <a:avLst/>
          </a:prstGeom>
        </p:spPr>
      </p:pic>
      <p:graphicFrame>
        <p:nvGraphicFramePr>
          <p:cNvPr id="13" name="Table 12"/>
          <p:cNvGraphicFramePr>
            <a:graphicFrameLocks noGrp="1"/>
          </p:cNvGraphicFramePr>
          <p:nvPr>
            <p:extLst/>
          </p:nvPr>
        </p:nvGraphicFramePr>
        <p:xfrm>
          <a:off x="1544581" y="3100536"/>
          <a:ext cx="3642882" cy="2315526"/>
        </p:xfrm>
        <a:graphic>
          <a:graphicData uri="http://schemas.openxmlformats.org/drawingml/2006/table">
            <a:tbl>
              <a:tblPr firstRow="1" bandRow="1">
                <a:tableStyleId>{073A0DAA-6AF3-43AB-8588-CEC1D06C72B9}</a:tableStyleId>
              </a:tblPr>
              <a:tblGrid>
                <a:gridCol w="1214294">
                  <a:extLst>
                    <a:ext uri="{9D8B030D-6E8A-4147-A177-3AD203B41FA5}">
                      <a16:colId xmlns:a16="http://schemas.microsoft.com/office/drawing/2014/main" val="20000"/>
                    </a:ext>
                  </a:extLst>
                </a:gridCol>
                <a:gridCol w="1214294">
                  <a:extLst>
                    <a:ext uri="{9D8B030D-6E8A-4147-A177-3AD203B41FA5}">
                      <a16:colId xmlns:a16="http://schemas.microsoft.com/office/drawing/2014/main" val="20001"/>
                    </a:ext>
                  </a:extLst>
                </a:gridCol>
                <a:gridCol w="1214294">
                  <a:extLst>
                    <a:ext uri="{9D8B030D-6E8A-4147-A177-3AD203B41FA5}">
                      <a16:colId xmlns:a16="http://schemas.microsoft.com/office/drawing/2014/main" val="20002"/>
                    </a:ext>
                  </a:extLst>
                </a:gridCol>
              </a:tblGrid>
              <a:tr h="771842">
                <a:tc>
                  <a:txBody>
                    <a:bodyPr/>
                    <a:lstStyle/>
                    <a:p>
                      <a:pPr algn="ctr" fontAlgn="b"/>
                      <a:r>
                        <a:rPr lang="en-US" sz="1600" b="0" i="0" u="none" strike="noStrike" dirty="0">
                          <a:solidFill>
                            <a:schemeClr val="bg1"/>
                          </a:solidFill>
                          <a:effectLst/>
                          <a:latin typeface="Calibri" charset="0"/>
                        </a:rPr>
                        <a:t>Mean </a:t>
                      </a:r>
                      <a:r>
                        <a:rPr lang="en-US" sz="1600" b="0" i="0" u="none" strike="noStrike" dirty="0" err="1">
                          <a:solidFill>
                            <a:schemeClr val="bg1"/>
                          </a:solidFill>
                          <a:effectLst/>
                          <a:latin typeface="Calibri" charset="0"/>
                        </a:rPr>
                        <a:t>Afinn</a:t>
                      </a:r>
                      <a:r>
                        <a:rPr lang="en-US" sz="1600" b="0" i="0" u="none" strike="noStrike" dirty="0">
                          <a:solidFill>
                            <a:schemeClr val="bg1"/>
                          </a:solidFill>
                          <a:effectLst/>
                          <a:latin typeface="Calibri" charset="0"/>
                        </a:rPr>
                        <a:t> score</a:t>
                      </a:r>
                    </a:p>
                  </a:txBody>
                  <a:tcPr marL="6350" marR="6350" marT="6350" marB="0" anchor="ctr"/>
                </a:tc>
                <a:tc>
                  <a:txBody>
                    <a:bodyPr/>
                    <a:lstStyle/>
                    <a:p>
                      <a:pPr algn="ctr" fontAlgn="b"/>
                      <a:r>
                        <a:rPr lang="en-US" sz="1600" u="none" strike="noStrike" dirty="0">
                          <a:effectLst/>
                        </a:rPr>
                        <a:t>TEXT</a:t>
                      </a:r>
                      <a:endParaRPr lang="en-US" sz="1600" b="0" i="0" u="none" strike="noStrike" dirty="0">
                        <a:solidFill>
                          <a:srgbClr val="000000"/>
                        </a:solidFill>
                        <a:effectLst/>
                        <a:latin typeface="Calibri" charset="0"/>
                      </a:endParaRPr>
                    </a:p>
                  </a:txBody>
                  <a:tcPr marL="6350" marR="6350" marT="6350" marB="0" anchor="ctr"/>
                </a:tc>
                <a:tc>
                  <a:txBody>
                    <a:bodyPr/>
                    <a:lstStyle/>
                    <a:p>
                      <a:pPr algn="ctr" fontAlgn="b"/>
                      <a:r>
                        <a:rPr lang="en-US" sz="1600" u="none" strike="noStrike">
                          <a:effectLst/>
                        </a:rPr>
                        <a:t>TITLE</a:t>
                      </a:r>
                      <a:endParaRPr lang="en-US" sz="1600" b="0" i="0" u="none" strike="noStrike">
                        <a:solidFill>
                          <a:srgbClr val="000000"/>
                        </a:solidFill>
                        <a:effectLst/>
                        <a:latin typeface="Calibri" charset="0"/>
                      </a:endParaRPr>
                    </a:p>
                  </a:txBody>
                  <a:tcPr marL="6350" marR="6350" marT="6350" marB="0" anchor="ctr"/>
                </a:tc>
                <a:extLst>
                  <a:ext uri="{0D108BD9-81ED-4DB2-BD59-A6C34878D82A}">
                    <a16:rowId xmlns:a16="http://schemas.microsoft.com/office/drawing/2014/main" val="10000"/>
                  </a:ext>
                </a:extLst>
              </a:tr>
              <a:tr h="771842">
                <a:tc>
                  <a:txBody>
                    <a:bodyPr/>
                    <a:lstStyle/>
                    <a:p>
                      <a:pPr algn="ctr" fontAlgn="b"/>
                      <a:r>
                        <a:rPr lang="en-US" sz="1800" u="none" strike="noStrike" dirty="0">
                          <a:effectLst/>
                        </a:rPr>
                        <a:t>FAKE</a:t>
                      </a:r>
                      <a:endParaRPr lang="en-US" sz="1800" b="0" i="0" u="none" strike="noStrike" dirty="0">
                        <a:solidFill>
                          <a:srgbClr val="000000"/>
                        </a:solidFill>
                        <a:effectLst/>
                        <a:latin typeface="Calibri" charset="0"/>
                      </a:endParaRPr>
                    </a:p>
                  </a:txBody>
                  <a:tcPr marL="6350" marR="6350" marT="6350" marB="0" anchor="ctr"/>
                </a:tc>
                <a:tc>
                  <a:txBody>
                    <a:bodyPr/>
                    <a:lstStyle/>
                    <a:p>
                      <a:pPr algn="ctr" fontAlgn="b"/>
                      <a:r>
                        <a:rPr lang="mr-IN" sz="1800" u="none" strike="noStrike" dirty="0">
                          <a:solidFill>
                            <a:srgbClr val="FF0000"/>
                          </a:solidFill>
                          <a:effectLst/>
                        </a:rPr>
                        <a:t>-8.2</a:t>
                      </a:r>
                      <a:endParaRPr lang="mr-IN" sz="1800" b="0" i="0" u="none" strike="noStrike" dirty="0">
                        <a:solidFill>
                          <a:srgbClr val="FF0000"/>
                        </a:solidFill>
                        <a:effectLst/>
                        <a:latin typeface="Calibri" charset="0"/>
                      </a:endParaRPr>
                    </a:p>
                  </a:txBody>
                  <a:tcPr marL="6350" marR="6350" marT="6350" marB="0" anchor="ctr"/>
                </a:tc>
                <a:tc>
                  <a:txBody>
                    <a:bodyPr/>
                    <a:lstStyle/>
                    <a:p>
                      <a:pPr algn="ctr" fontAlgn="b"/>
                      <a:r>
                        <a:rPr lang="mr-IN" sz="1800" u="none" strike="noStrike" dirty="0">
                          <a:effectLst/>
                        </a:rPr>
                        <a:t>-0.6</a:t>
                      </a:r>
                      <a:endParaRPr lang="mr-IN" sz="18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1"/>
                  </a:ext>
                </a:extLst>
              </a:tr>
              <a:tr h="771842">
                <a:tc>
                  <a:txBody>
                    <a:bodyPr/>
                    <a:lstStyle/>
                    <a:p>
                      <a:pPr algn="ctr" fontAlgn="b"/>
                      <a:r>
                        <a:rPr lang="en-US" sz="1800" u="none" strike="noStrike">
                          <a:effectLst/>
                        </a:rPr>
                        <a:t>REAL</a:t>
                      </a:r>
                      <a:endParaRPr lang="en-US" sz="1800" b="0" i="0" u="none" strike="noStrike">
                        <a:solidFill>
                          <a:srgbClr val="000000"/>
                        </a:solidFill>
                        <a:effectLst/>
                        <a:latin typeface="Calibri" charset="0"/>
                      </a:endParaRPr>
                    </a:p>
                  </a:txBody>
                  <a:tcPr marL="6350" marR="6350" marT="6350" marB="0" anchor="ctr"/>
                </a:tc>
                <a:tc>
                  <a:txBody>
                    <a:bodyPr/>
                    <a:lstStyle/>
                    <a:p>
                      <a:pPr algn="ctr" fontAlgn="b"/>
                      <a:r>
                        <a:rPr lang="nb-NO" sz="1800" u="none" strike="noStrike">
                          <a:effectLst/>
                        </a:rPr>
                        <a:t>1.3</a:t>
                      </a:r>
                      <a:endParaRPr lang="nb-NO" sz="1800" b="0" i="0" u="none" strike="noStrike">
                        <a:solidFill>
                          <a:srgbClr val="000000"/>
                        </a:solidFill>
                        <a:effectLst/>
                        <a:latin typeface="Calibri" charset="0"/>
                      </a:endParaRPr>
                    </a:p>
                  </a:txBody>
                  <a:tcPr marL="6350" marR="6350" marT="6350" marB="0" anchor="ctr"/>
                </a:tc>
                <a:tc>
                  <a:txBody>
                    <a:bodyPr/>
                    <a:lstStyle/>
                    <a:p>
                      <a:pPr algn="ctr" fontAlgn="b"/>
                      <a:r>
                        <a:rPr lang="mr-IN" sz="1800" u="none" strike="noStrike" dirty="0">
                          <a:effectLst/>
                        </a:rPr>
                        <a:t>-0.3</a:t>
                      </a:r>
                      <a:endParaRPr lang="mr-IN" sz="1800" b="0" i="0" u="none" strike="noStrike" dirty="0">
                        <a:solidFill>
                          <a:srgbClr val="000000"/>
                        </a:solidFill>
                        <a:effectLst/>
                        <a:latin typeface="Calibri" charset="0"/>
                      </a:endParaRPr>
                    </a:p>
                  </a:txBody>
                  <a:tcPr marL="6350" marR="6350" marT="635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59176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875" y="169905"/>
            <a:ext cx="9601200" cy="1485900"/>
          </a:xfrm>
        </p:spPr>
        <p:txBody>
          <a:bodyPr/>
          <a:lstStyle/>
          <a:p>
            <a:r>
              <a:rPr lang="en-US" b="1" dirty="0"/>
              <a:t>LDA Topics </a:t>
            </a:r>
            <a:endParaRPr lang="en-SG" b="1" dirty="0"/>
          </a:p>
        </p:txBody>
      </p:sp>
      <p:sp>
        <p:nvSpPr>
          <p:cNvPr id="4" name="Slide Number Placeholder 3"/>
          <p:cNvSpPr>
            <a:spLocks noGrp="1"/>
          </p:cNvSpPr>
          <p:nvPr>
            <p:ph type="sldNum" sz="quarter" idx="12"/>
          </p:nvPr>
        </p:nvSpPr>
        <p:spPr/>
        <p:txBody>
          <a:bodyPr/>
          <a:lstStyle/>
          <a:p>
            <a:fld id="{35718066-C694-46C6-8A37-564C4BF7E33E}" type="slidenum">
              <a:rPr lang="en-SG" smtClean="0"/>
              <a:t>22</a:t>
            </a:fld>
            <a:endParaRPr lang="en-SG"/>
          </a:p>
        </p:txBody>
      </p:sp>
      <p:graphicFrame>
        <p:nvGraphicFramePr>
          <p:cNvPr id="6" name="Table 5"/>
          <p:cNvGraphicFramePr>
            <a:graphicFrameLocks noGrp="1"/>
          </p:cNvGraphicFramePr>
          <p:nvPr>
            <p:extLst/>
          </p:nvPr>
        </p:nvGraphicFramePr>
        <p:xfrm>
          <a:off x="2217577" y="1659080"/>
          <a:ext cx="8128000" cy="4358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14854339"/>
                    </a:ext>
                  </a:extLst>
                </a:gridCol>
                <a:gridCol w="2032000">
                  <a:extLst>
                    <a:ext uri="{9D8B030D-6E8A-4147-A177-3AD203B41FA5}">
                      <a16:colId xmlns:a16="http://schemas.microsoft.com/office/drawing/2014/main" val="4105638433"/>
                    </a:ext>
                  </a:extLst>
                </a:gridCol>
                <a:gridCol w="2032000">
                  <a:extLst>
                    <a:ext uri="{9D8B030D-6E8A-4147-A177-3AD203B41FA5}">
                      <a16:colId xmlns:a16="http://schemas.microsoft.com/office/drawing/2014/main" val="2168028937"/>
                    </a:ext>
                  </a:extLst>
                </a:gridCol>
                <a:gridCol w="2032000">
                  <a:extLst>
                    <a:ext uri="{9D8B030D-6E8A-4147-A177-3AD203B41FA5}">
                      <a16:colId xmlns:a16="http://schemas.microsoft.com/office/drawing/2014/main" val="1247751777"/>
                    </a:ext>
                  </a:extLst>
                </a:gridCol>
              </a:tblGrid>
              <a:tr h="396240">
                <a:tc>
                  <a:txBody>
                    <a:bodyPr/>
                    <a:lstStyle/>
                    <a:p>
                      <a:pPr algn="ctr"/>
                      <a:r>
                        <a:rPr lang="en-US" sz="2000" dirty="0">
                          <a:solidFill>
                            <a:schemeClr val="bg1"/>
                          </a:solidFill>
                        </a:rPr>
                        <a:t>Topic 0</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Topic  1</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Topic 2</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Topic 3</a:t>
                      </a:r>
                      <a:endParaRPr lang="en-SG" sz="2000" dirty="0">
                        <a:solidFill>
                          <a:schemeClr val="tx1"/>
                        </a:solidFill>
                      </a:endParaRPr>
                    </a:p>
                  </a:txBody>
                  <a:tcPr>
                    <a:solidFill>
                      <a:schemeClr val="accent1"/>
                    </a:solidFill>
                  </a:tcPr>
                </a:tc>
                <a:extLst>
                  <a:ext uri="{0D108BD9-81ED-4DB2-BD59-A6C34878D82A}">
                    <a16:rowId xmlns:a16="http://schemas.microsoft.com/office/drawing/2014/main" val="1605593278"/>
                  </a:ext>
                </a:extLst>
              </a:tr>
              <a:tr h="370840">
                <a:tc>
                  <a:txBody>
                    <a:bodyPr/>
                    <a:lstStyle/>
                    <a:p>
                      <a:pPr algn="ctr"/>
                      <a:r>
                        <a:rPr lang="en-US" sz="2000" dirty="0">
                          <a:solidFill>
                            <a:schemeClr val="bg1"/>
                          </a:solidFill>
                        </a:rPr>
                        <a:t>Trump</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People</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State</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Police </a:t>
                      </a:r>
                      <a:endParaRPr lang="en-SG" sz="2000" dirty="0">
                        <a:solidFill>
                          <a:schemeClr val="tx1"/>
                        </a:solidFill>
                      </a:endParaRPr>
                    </a:p>
                  </a:txBody>
                  <a:tcPr>
                    <a:solidFill>
                      <a:schemeClr val="accent1"/>
                    </a:solidFill>
                  </a:tcPr>
                </a:tc>
                <a:extLst>
                  <a:ext uri="{0D108BD9-81ED-4DB2-BD59-A6C34878D82A}">
                    <a16:rowId xmlns:a16="http://schemas.microsoft.com/office/drawing/2014/main" val="811811506"/>
                  </a:ext>
                </a:extLst>
              </a:tr>
              <a:tr h="370840">
                <a:tc>
                  <a:txBody>
                    <a:bodyPr/>
                    <a:lstStyle/>
                    <a:p>
                      <a:pPr algn="ctr"/>
                      <a:r>
                        <a:rPr lang="en-US" sz="2000" dirty="0">
                          <a:solidFill>
                            <a:schemeClr val="bg1"/>
                          </a:solidFill>
                        </a:rPr>
                        <a:t>Clinton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World </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Clinton</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Obama</a:t>
                      </a:r>
                      <a:endParaRPr lang="en-SG" sz="2000" dirty="0">
                        <a:solidFill>
                          <a:schemeClr val="tx1"/>
                        </a:solidFill>
                      </a:endParaRPr>
                    </a:p>
                  </a:txBody>
                  <a:tcPr>
                    <a:solidFill>
                      <a:schemeClr val="accent1"/>
                    </a:solidFill>
                  </a:tcPr>
                </a:tc>
                <a:extLst>
                  <a:ext uri="{0D108BD9-81ED-4DB2-BD59-A6C34878D82A}">
                    <a16:rowId xmlns:a16="http://schemas.microsoft.com/office/drawing/2014/main" val="2529272124"/>
                  </a:ext>
                </a:extLst>
              </a:tr>
              <a:tr h="370840">
                <a:tc>
                  <a:txBody>
                    <a:bodyPr/>
                    <a:lstStyle/>
                    <a:p>
                      <a:pPr algn="ctr"/>
                      <a:r>
                        <a:rPr lang="en-US" sz="2000" dirty="0">
                          <a:solidFill>
                            <a:schemeClr val="bg1"/>
                          </a:solidFill>
                        </a:rPr>
                        <a:t>Campaign</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 </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War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Law</a:t>
                      </a:r>
                      <a:endParaRPr lang="en-SG" sz="2000" dirty="0">
                        <a:solidFill>
                          <a:schemeClr val="tx1"/>
                        </a:solidFill>
                      </a:endParaRPr>
                    </a:p>
                  </a:txBody>
                  <a:tcPr>
                    <a:solidFill>
                      <a:schemeClr val="accent1"/>
                    </a:solidFill>
                  </a:tcPr>
                </a:tc>
                <a:extLst>
                  <a:ext uri="{0D108BD9-81ED-4DB2-BD59-A6C34878D82A}">
                    <a16:rowId xmlns:a16="http://schemas.microsoft.com/office/drawing/2014/main" val="81746441"/>
                  </a:ext>
                </a:extLst>
              </a:tr>
              <a:tr h="370840">
                <a:tc>
                  <a:txBody>
                    <a:bodyPr/>
                    <a:lstStyle/>
                    <a:p>
                      <a:pPr algn="ctr"/>
                      <a:r>
                        <a:rPr lang="en-US" sz="2000" dirty="0">
                          <a:solidFill>
                            <a:schemeClr val="bg1"/>
                          </a:solidFill>
                        </a:rPr>
                        <a:t>Party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Time</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Russia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Court </a:t>
                      </a:r>
                      <a:endParaRPr lang="en-SG" sz="2000" dirty="0">
                        <a:solidFill>
                          <a:schemeClr val="tx1"/>
                        </a:solidFill>
                      </a:endParaRPr>
                    </a:p>
                  </a:txBody>
                  <a:tcPr>
                    <a:solidFill>
                      <a:schemeClr val="accent1"/>
                    </a:solidFill>
                  </a:tcPr>
                </a:tc>
                <a:extLst>
                  <a:ext uri="{0D108BD9-81ED-4DB2-BD59-A6C34878D82A}">
                    <a16:rowId xmlns:a16="http://schemas.microsoft.com/office/drawing/2014/main" val="39130977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Republican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Years</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Military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House</a:t>
                      </a:r>
                      <a:endParaRPr lang="en-SG" sz="2000" dirty="0">
                        <a:solidFill>
                          <a:schemeClr val="tx1"/>
                        </a:solidFill>
                      </a:endParaRPr>
                    </a:p>
                  </a:txBody>
                  <a:tcPr>
                    <a:solidFill>
                      <a:schemeClr val="accent1"/>
                    </a:solidFill>
                  </a:tcPr>
                </a:tc>
                <a:extLst>
                  <a:ext uri="{0D108BD9-81ED-4DB2-BD59-A6C34878D82A}">
                    <a16:rowId xmlns:a16="http://schemas.microsoft.com/office/drawing/2014/main" val="1261267295"/>
                  </a:ext>
                </a:extLst>
              </a:tr>
              <a:tr h="370840">
                <a:tc>
                  <a:txBody>
                    <a:bodyPr/>
                    <a:lstStyle/>
                    <a:p>
                      <a:pPr algn="ctr"/>
                      <a:r>
                        <a:rPr lang="en-US" sz="2000" dirty="0">
                          <a:solidFill>
                            <a:schemeClr val="bg1"/>
                          </a:solidFill>
                        </a:rPr>
                        <a:t>Hillary</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Year</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FBI</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President </a:t>
                      </a:r>
                      <a:endParaRPr lang="en-SG" sz="2000" dirty="0">
                        <a:solidFill>
                          <a:schemeClr val="tx1"/>
                        </a:solidFill>
                      </a:endParaRPr>
                    </a:p>
                  </a:txBody>
                  <a:tcPr>
                    <a:solidFill>
                      <a:schemeClr val="accent1"/>
                    </a:solidFill>
                  </a:tcPr>
                </a:tc>
                <a:extLst>
                  <a:ext uri="{0D108BD9-81ED-4DB2-BD59-A6C34878D82A}">
                    <a16:rowId xmlns:a16="http://schemas.microsoft.com/office/drawing/2014/main" val="1741028627"/>
                  </a:ext>
                </a:extLst>
              </a:tr>
              <a:tr h="370840">
                <a:tc>
                  <a:txBody>
                    <a:bodyPr/>
                    <a:lstStyle/>
                    <a:p>
                      <a:pPr algn="ctr"/>
                      <a:r>
                        <a:rPr lang="en-US" sz="2000" dirty="0">
                          <a:solidFill>
                            <a:schemeClr val="bg1"/>
                          </a:solidFill>
                        </a:rPr>
                        <a:t>President</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Obama</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People</a:t>
                      </a:r>
                      <a:endParaRPr lang="en-SG" sz="2000" dirty="0">
                        <a:solidFill>
                          <a:schemeClr val="tx1"/>
                        </a:solidFill>
                      </a:endParaRPr>
                    </a:p>
                  </a:txBody>
                  <a:tcPr>
                    <a:solidFill>
                      <a:schemeClr val="accent1"/>
                    </a:solidFill>
                  </a:tcPr>
                </a:tc>
                <a:extLst>
                  <a:ext uri="{0D108BD9-81ED-4DB2-BD59-A6C34878D82A}">
                    <a16:rowId xmlns:a16="http://schemas.microsoft.com/office/drawing/2014/main" val="2099642611"/>
                  </a:ext>
                </a:extLst>
              </a:tr>
              <a:tr h="370840">
                <a:tc>
                  <a:txBody>
                    <a:bodyPr/>
                    <a:lstStyle/>
                    <a:p>
                      <a:pPr algn="ctr"/>
                      <a:r>
                        <a:rPr lang="en-US" sz="2000" dirty="0">
                          <a:solidFill>
                            <a:schemeClr val="bg1"/>
                          </a:solidFill>
                        </a:rPr>
                        <a:t>Election</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Government</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President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Congress</a:t>
                      </a:r>
                      <a:endParaRPr lang="en-SG" sz="2000" dirty="0">
                        <a:solidFill>
                          <a:schemeClr val="tx1"/>
                        </a:solidFill>
                      </a:endParaRPr>
                    </a:p>
                  </a:txBody>
                  <a:tcPr>
                    <a:solidFill>
                      <a:schemeClr val="accent1"/>
                    </a:solidFill>
                  </a:tcPr>
                </a:tc>
                <a:extLst>
                  <a:ext uri="{0D108BD9-81ED-4DB2-BD59-A6C34878D82A}">
                    <a16:rowId xmlns:a16="http://schemas.microsoft.com/office/drawing/2014/main" val="3280046878"/>
                  </a:ext>
                </a:extLst>
              </a:tr>
              <a:tr h="370840">
                <a:tc>
                  <a:txBody>
                    <a:bodyPr/>
                    <a:lstStyle/>
                    <a:p>
                      <a:pPr algn="ctr"/>
                      <a:r>
                        <a:rPr lang="en-US" sz="2000" dirty="0">
                          <a:solidFill>
                            <a:schemeClr val="bg1"/>
                          </a:solidFill>
                        </a:rPr>
                        <a:t>Sanders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Percent</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People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State </a:t>
                      </a:r>
                      <a:endParaRPr lang="en-SG" sz="2000" dirty="0">
                        <a:solidFill>
                          <a:schemeClr val="tx1"/>
                        </a:solidFill>
                      </a:endParaRPr>
                    </a:p>
                  </a:txBody>
                  <a:tcPr>
                    <a:solidFill>
                      <a:schemeClr val="accent1"/>
                    </a:solidFill>
                  </a:tcPr>
                </a:tc>
                <a:extLst>
                  <a:ext uri="{0D108BD9-81ED-4DB2-BD59-A6C34878D82A}">
                    <a16:rowId xmlns:a16="http://schemas.microsoft.com/office/drawing/2014/main" val="1162930629"/>
                  </a:ext>
                </a:extLst>
              </a:tr>
              <a:tr h="370840">
                <a:tc>
                  <a:txBody>
                    <a:bodyPr/>
                    <a:lstStyle/>
                    <a:p>
                      <a:pPr algn="ctr"/>
                      <a:r>
                        <a:rPr lang="en-US" sz="2000" dirty="0">
                          <a:solidFill>
                            <a:schemeClr val="bg1"/>
                          </a:solidFill>
                        </a:rPr>
                        <a:t>Donald</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System</a:t>
                      </a:r>
                      <a:endParaRPr lang="en-SG" sz="2000" dirty="0">
                        <a:solidFill>
                          <a:schemeClr val="tx1"/>
                        </a:solidFill>
                      </a:endParaRPr>
                    </a:p>
                  </a:txBody>
                  <a:tcPr>
                    <a:solidFill>
                      <a:schemeClr val="accent1"/>
                    </a:solidFill>
                  </a:tcPr>
                </a:tc>
                <a:tc>
                  <a:txBody>
                    <a:bodyPr/>
                    <a:lstStyle/>
                    <a:p>
                      <a:pPr algn="ctr"/>
                      <a:r>
                        <a:rPr lang="en-US" sz="2000" dirty="0">
                          <a:solidFill>
                            <a:schemeClr val="bg1"/>
                          </a:solidFill>
                        </a:rPr>
                        <a:t>Iran </a:t>
                      </a:r>
                      <a:endParaRPr lang="en-SG" sz="2000" dirty="0">
                        <a:solidFill>
                          <a:schemeClr val="bg1"/>
                        </a:solidFill>
                      </a:endParaRPr>
                    </a:p>
                  </a:txBody>
                  <a:tcPr>
                    <a:solidFill>
                      <a:schemeClr val="tx1"/>
                    </a:solidFill>
                  </a:tcPr>
                </a:tc>
                <a:tc>
                  <a:txBody>
                    <a:bodyPr/>
                    <a:lstStyle/>
                    <a:p>
                      <a:pPr algn="ctr"/>
                      <a:r>
                        <a:rPr lang="en-US" sz="2000" dirty="0">
                          <a:solidFill>
                            <a:schemeClr val="tx1"/>
                          </a:solidFill>
                        </a:rPr>
                        <a:t>Federal </a:t>
                      </a:r>
                      <a:endParaRPr lang="en-SG" sz="2000" dirty="0">
                        <a:solidFill>
                          <a:schemeClr val="tx1"/>
                        </a:solidFill>
                      </a:endParaRPr>
                    </a:p>
                  </a:txBody>
                  <a:tcPr>
                    <a:solidFill>
                      <a:schemeClr val="accent1"/>
                    </a:solidFill>
                  </a:tcPr>
                </a:tc>
                <a:extLst>
                  <a:ext uri="{0D108BD9-81ED-4DB2-BD59-A6C34878D82A}">
                    <a16:rowId xmlns:a16="http://schemas.microsoft.com/office/drawing/2014/main" val="1127063411"/>
                  </a:ext>
                </a:extLst>
              </a:tr>
            </a:tbl>
          </a:graphicData>
        </a:graphic>
      </p:graphicFrame>
      <p:sp>
        <p:nvSpPr>
          <p:cNvPr id="7" name="TextBox 6"/>
          <p:cNvSpPr txBox="1"/>
          <p:nvPr/>
        </p:nvSpPr>
        <p:spPr>
          <a:xfrm>
            <a:off x="4876805" y="1223414"/>
            <a:ext cx="855299" cy="461665"/>
          </a:xfrm>
          <a:prstGeom prst="rect">
            <a:avLst/>
          </a:prstGeom>
          <a:noFill/>
        </p:spPr>
        <p:txBody>
          <a:bodyPr wrap="none" rtlCol="0">
            <a:spAutoFit/>
          </a:bodyPr>
          <a:lstStyle/>
          <a:p>
            <a:r>
              <a:rPr lang="en-US" sz="2400" dirty="0">
                <a:solidFill>
                  <a:srgbClr val="FF0000"/>
                </a:solidFill>
              </a:rPr>
              <a:t>FAKE</a:t>
            </a:r>
          </a:p>
        </p:txBody>
      </p:sp>
      <p:sp>
        <p:nvSpPr>
          <p:cNvPr id="8" name="TextBox 7"/>
          <p:cNvSpPr txBox="1"/>
          <p:nvPr/>
        </p:nvSpPr>
        <p:spPr>
          <a:xfrm>
            <a:off x="8840821" y="1223413"/>
            <a:ext cx="857927" cy="461665"/>
          </a:xfrm>
          <a:prstGeom prst="rect">
            <a:avLst/>
          </a:prstGeom>
          <a:noFill/>
        </p:spPr>
        <p:txBody>
          <a:bodyPr wrap="none" rtlCol="0">
            <a:spAutoFit/>
          </a:bodyPr>
          <a:lstStyle/>
          <a:p>
            <a:r>
              <a:rPr lang="en-US" sz="2400" dirty="0">
                <a:solidFill>
                  <a:srgbClr val="FF0000"/>
                </a:solidFill>
              </a:rPr>
              <a:t>REAL</a:t>
            </a:r>
          </a:p>
        </p:txBody>
      </p:sp>
      <p:sp>
        <p:nvSpPr>
          <p:cNvPr id="9" name="TextBox 8"/>
          <p:cNvSpPr txBox="1"/>
          <p:nvPr/>
        </p:nvSpPr>
        <p:spPr>
          <a:xfrm>
            <a:off x="6858813" y="1181141"/>
            <a:ext cx="855299" cy="461665"/>
          </a:xfrm>
          <a:prstGeom prst="rect">
            <a:avLst/>
          </a:prstGeom>
          <a:noFill/>
        </p:spPr>
        <p:txBody>
          <a:bodyPr wrap="none" rtlCol="0">
            <a:spAutoFit/>
          </a:bodyPr>
          <a:lstStyle/>
          <a:p>
            <a:r>
              <a:rPr lang="en-US" sz="2400">
                <a:solidFill>
                  <a:srgbClr val="FF0000"/>
                </a:solidFill>
              </a:rPr>
              <a:t>FAKE</a:t>
            </a:r>
          </a:p>
        </p:txBody>
      </p:sp>
      <p:sp>
        <p:nvSpPr>
          <p:cNvPr id="10" name="TextBox 9"/>
          <p:cNvSpPr txBox="1"/>
          <p:nvPr/>
        </p:nvSpPr>
        <p:spPr>
          <a:xfrm>
            <a:off x="2864213" y="1195777"/>
            <a:ext cx="857927" cy="461665"/>
          </a:xfrm>
          <a:prstGeom prst="rect">
            <a:avLst/>
          </a:prstGeom>
          <a:noFill/>
        </p:spPr>
        <p:txBody>
          <a:bodyPr wrap="none" rtlCol="0">
            <a:spAutoFit/>
          </a:bodyPr>
          <a:lstStyle/>
          <a:p>
            <a:r>
              <a:rPr lang="en-US" sz="2400" dirty="0">
                <a:solidFill>
                  <a:srgbClr val="FF0000"/>
                </a:solidFill>
              </a:rPr>
              <a:t>REAL</a:t>
            </a:r>
          </a:p>
        </p:txBody>
      </p:sp>
    </p:spTree>
    <p:extLst>
      <p:ext uri="{BB962C8B-B14F-4D97-AF65-F5344CB8AC3E}">
        <p14:creationId xmlns:p14="http://schemas.microsoft.com/office/powerpoint/2010/main" val="378113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875" y="214114"/>
            <a:ext cx="9601200" cy="1485900"/>
          </a:xfrm>
        </p:spPr>
        <p:txBody>
          <a:bodyPr/>
          <a:lstStyle/>
          <a:p>
            <a:r>
              <a:rPr lang="en-US" b="1" dirty="0"/>
              <a:t>Stance Detection </a:t>
            </a:r>
            <a:endParaRPr lang="en-SG" b="1" dirty="0"/>
          </a:p>
        </p:txBody>
      </p:sp>
      <p:sp>
        <p:nvSpPr>
          <p:cNvPr id="4" name="Slide Number Placeholder 3"/>
          <p:cNvSpPr>
            <a:spLocks noGrp="1"/>
          </p:cNvSpPr>
          <p:nvPr>
            <p:ph type="sldNum" sz="quarter" idx="12"/>
          </p:nvPr>
        </p:nvSpPr>
        <p:spPr/>
        <p:txBody>
          <a:bodyPr/>
          <a:lstStyle/>
          <a:p>
            <a:fld id="{35718066-C694-46C6-8A37-564C4BF7E33E}" type="slidenum">
              <a:rPr lang="en-SG" smtClean="0"/>
              <a:t>23</a:t>
            </a:fld>
            <a:endParaRPr lang="en-SG"/>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310" y="2739556"/>
            <a:ext cx="3176372" cy="1435777"/>
          </a:xfrm>
          <a:prstGeom prst="rect">
            <a:avLst/>
          </a:prstGeom>
        </p:spPr>
      </p:pic>
      <p:sp>
        <p:nvSpPr>
          <p:cNvPr id="7" name="TextBox 6"/>
          <p:cNvSpPr txBox="1"/>
          <p:nvPr/>
        </p:nvSpPr>
        <p:spPr>
          <a:xfrm>
            <a:off x="1635370" y="4430517"/>
            <a:ext cx="2498518" cy="1200329"/>
          </a:xfrm>
          <a:prstGeom prst="rect">
            <a:avLst/>
          </a:prstGeom>
          <a:noFill/>
        </p:spPr>
        <p:txBody>
          <a:bodyPr wrap="square" rtlCol="0">
            <a:spAutoFit/>
          </a:bodyPr>
          <a:lstStyle/>
          <a:p>
            <a:r>
              <a:rPr lang="en-US" sz="2400" dirty="0">
                <a:solidFill>
                  <a:srgbClr val="FF0000"/>
                </a:solidFill>
              </a:rPr>
              <a:t>Presence of refuting words in text and title</a:t>
            </a:r>
          </a:p>
        </p:txBody>
      </p:sp>
      <p:sp>
        <p:nvSpPr>
          <p:cNvPr id="8" name="Oval 7"/>
          <p:cNvSpPr/>
          <p:nvPr/>
        </p:nvSpPr>
        <p:spPr>
          <a:xfrm>
            <a:off x="5490081" y="2597496"/>
            <a:ext cx="1478280" cy="1577837"/>
          </a:xfrm>
          <a:prstGeom prst="ellipse">
            <a:avLst/>
          </a:prstGeom>
          <a:solidFill>
            <a:schemeClr val="accent1">
              <a:alpha val="6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404481" y="2597496"/>
            <a:ext cx="1478280" cy="1577837"/>
          </a:xfrm>
          <a:prstGeom prst="ellipse">
            <a:avLst/>
          </a:prstGeom>
          <a:solidFill>
            <a:schemeClr val="accent1">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803984" y="4430516"/>
            <a:ext cx="2183095" cy="1200329"/>
          </a:xfrm>
          <a:prstGeom prst="rect">
            <a:avLst/>
          </a:prstGeom>
          <a:noFill/>
        </p:spPr>
        <p:txBody>
          <a:bodyPr wrap="square" rtlCol="0">
            <a:spAutoFit/>
          </a:bodyPr>
          <a:lstStyle/>
          <a:p>
            <a:r>
              <a:rPr lang="en-US" sz="2400" dirty="0">
                <a:solidFill>
                  <a:srgbClr val="FF0000"/>
                </a:solidFill>
              </a:rPr>
              <a:t>Overlap of words between text and title </a:t>
            </a:r>
          </a:p>
        </p:txBody>
      </p:sp>
      <p:sp>
        <p:nvSpPr>
          <p:cNvPr id="11" name="TextBox 10"/>
          <p:cNvSpPr txBox="1"/>
          <p:nvPr/>
        </p:nvSpPr>
        <p:spPr>
          <a:xfrm>
            <a:off x="9407527" y="4430515"/>
            <a:ext cx="2183095" cy="830997"/>
          </a:xfrm>
          <a:prstGeom prst="rect">
            <a:avLst/>
          </a:prstGeom>
          <a:noFill/>
        </p:spPr>
        <p:txBody>
          <a:bodyPr wrap="square" rtlCol="0">
            <a:spAutoFit/>
          </a:bodyPr>
          <a:lstStyle/>
          <a:p>
            <a:r>
              <a:rPr lang="en-US" sz="2400" dirty="0">
                <a:solidFill>
                  <a:srgbClr val="FF0000"/>
                </a:solidFill>
              </a:rPr>
              <a:t>6 </a:t>
            </a:r>
            <a:r>
              <a:rPr lang="en-US" sz="2400" dirty="0" err="1">
                <a:solidFill>
                  <a:srgbClr val="FF0000"/>
                </a:solidFill>
              </a:rPr>
              <a:t>ngrams</a:t>
            </a:r>
            <a:r>
              <a:rPr lang="en-US" sz="2400" dirty="0">
                <a:solidFill>
                  <a:srgbClr val="FF0000"/>
                </a:solidFill>
              </a:rPr>
              <a:t> for entire text</a:t>
            </a:r>
          </a:p>
        </p:txBody>
      </p:sp>
      <p:sp>
        <p:nvSpPr>
          <p:cNvPr id="12" name="Rectangle 11"/>
          <p:cNvSpPr/>
          <p:nvPr/>
        </p:nvSpPr>
        <p:spPr>
          <a:xfrm>
            <a:off x="1399310" y="1075053"/>
            <a:ext cx="10191312" cy="1200329"/>
          </a:xfrm>
          <a:prstGeom prst="rect">
            <a:avLst/>
          </a:prstGeom>
        </p:spPr>
        <p:txBody>
          <a:bodyPr wrap="square">
            <a:spAutoFit/>
          </a:bodyPr>
          <a:lstStyle/>
          <a:p>
            <a:pPr marL="285750" indent="-285750">
              <a:buFont typeface="Arial" charset="0"/>
              <a:buChar char="•"/>
            </a:pPr>
            <a:r>
              <a:rPr lang="en-US" sz="2400" dirty="0"/>
              <a:t>Stance detection helps understand if the author is in favor of, against or neutral towards the title or proposition </a:t>
            </a:r>
          </a:p>
          <a:p>
            <a:pPr marL="285750" indent="-285750">
              <a:buFont typeface="Arial" charset="0"/>
              <a:buChar char="•"/>
            </a:pPr>
            <a:r>
              <a:rPr lang="en-US" sz="2400" dirty="0"/>
              <a:t>Stance of the text might give more insight into the authenticity of the news</a:t>
            </a:r>
          </a:p>
        </p:txBody>
      </p:sp>
      <p:graphicFrame>
        <p:nvGraphicFramePr>
          <p:cNvPr id="13" name="Table 12"/>
          <p:cNvGraphicFramePr>
            <a:graphicFrameLocks noGrp="1"/>
          </p:cNvGraphicFramePr>
          <p:nvPr>
            <p:extLst/>
          </p:nvPr>
        </p:nvGraphicFramePr>
        <p:xfrm>
          <a:off x="8439106" y="3014938"/>
          <a:ext cx="3113992" cy="695415"/>
        </p:xfrm>
        <a:graphic>
          <a:graphicData uri="http://schemas.openxmlformats.org/drawingml/2006/table">
            <a:tbl>
              <a:tblPr firstRow="1" bandRow="1">
                <a:tableStyleId>{5C22544A-7EE6-4342-B048-85BDC9FD1C3A}</a:tableStyleId>
              </a:tblPr>
              <a:tblGrid>
                <a:gridCol w="389249">
                  <a:extLst>
                    <a:ext uri="{9D8B030D-6E8A-4147-A177-3AD203B41FA5}">
                      <a16:colId xmlns:a16="http://schemas.microsoft.com/office/drawing/2014/main" val="20000"/>
                    </a:ext>
                  </a:extLst>
                </a:gridCol>
                <a:gridCol w="389249">
                  <a:extLst>
                    <a:ext uri="{9D8B030D-6E8A-4147-A177-3AD203B41FA5}">
                      <a16:colId xmlns:a16="http://schemas.microsoft.com/office/drawing/2014/main" val="20001"/>
                    </a:ext>
                  </a:extLst>
                </a:gridCol>
                <a:gridCol w="389249">
                  <a:extLst>
                    <a:ext uri="{9D8B030D-6E8A-4147-A177-3AD203B41FA5}">
                      <a16:colId xmlns:a16="http://schemas.microsoft.com/office/drawing/2014/main" val="20002"/>
                    </a:ext>
                  </a:extLst>
                </a:gridCol>
                <a:gridCol w="389249">
                  <a:extLst>
                    <a:ext uri="{9D8B030D-6E8A-4147-A177-3AD203B41FA5}">
                      <a16:colId xmlns:a16="http://schemas.microsoft.com/office/drawing/2014/main" val="20003"/>
                    </a:ext>
                  </a:extLst>
                </a:gridCol>
                <a:gridCol w="389249">
                  <a:extLst>
                    <a:ext uri="{9D8B030D-6E8A-4147-A177-3AD203B41FA5}">
                      <a16:colId xmlns:a16="http://schemas.microsoft.com/office/drawing/2014/main" val="20004"/>
                    </a:ext>
                  </a:extLst>
                </a:gridCol>
                <a:gridCol w="389249">
                  <a:extLst>
                    <a:ext uri="{9D8B030D-6E8A-4147-A177-3AD203B41FA5}">
                      <a16:colId xmlns:a16="http://schemas.microsoft.com/office/drawing/2014/main" val="20005"/>
                    </a:ext>
                  </a:extLst>
                </a:gridCol>
                <a:gridCol w="389249">
                  <a:extLst>
                    <a:ext uri="{9D8B030D-6E8A-4147-A177-3AD203B41FA5}">
                      <a16:colId xmlns:a16="http://schemas.microsoft.com/office/drawing/2014/main" val="20006"/>
                    </a:ext>
                  </a:extLst>
                </a:gridCol>
                <a:gridCol w="389249">
                  <a:extLst>
                    <a:ext uri="{9D8B030D-6E8A-4147-A177-3AD203B41FA5}">
                      <a16:colId xmlns:a16="http://schemas.microsoft.com/office/drawing/2014/main" val="20007"/>
                    </a:ext>
                  </a:extLst>
                </a:gridCol>
              </a:tblGrid>
              <a:tr h="69541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30049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415" y="290339"/>
            <a:ext cx="9601200" cy="713342"/>
          </a:xfrm>
        </p:spPr>
        <p:txBody>
          <a:bodyPr>
            <a:normAutofit/>
          </a:bodyPr>
          <a:lstStyle/>
          <a:p>
            <a:r>
              <a:rPr lang="en-US" sz="4000" b="1" dirty="0"/>
              <a:t>Testing on External Data</a:t>
            </a:r>
            <a:endParaRPr lang="en-SG" sz="4000" b="1" dirty="0"/>
          </a:p>
        </p:txBody>
      </p:sp>
      <p:sp>
        <p:nvSpPr>
          <p:cNvPr id="3" name="Content Placeholder 2"/>
          <p:cNvSpPr>
            <a:spLocks noGrp="1"/>
          </p:cNvSpPr>
          <p:nvPr>
            <p:ph idx="1"/>
          </p:nvPr>
        </p:nvSpPr>
        <p:spPr>
          <a:xfrm>
            <a:off x="1063128" y="1003681"/>
            <a:ext cx="9601200" cy="3581400"/>
          </a:xfrm>
        </p:spPr>
        <p:txBody>
          <a:bodyPr/>
          <a:lstStyle/>
          <a:p>
            <a:r>
              <a:rPr lang="en-US" dirty="0"/>
              <a:t>Downloaded extra data for further testing</a:t>
            </a:r>
            <a:endParaRPr lang="en-SG" dirty="0"/>
          </a:p>
        </p:txBody>
      </p:sp>
      <p:sp>
        <p:nvSpPr>
          <p:cNvPr id="4" name="Slide Number Placeholder 3"/>
          <p:cNvSpPr>
            <a:spLocks noGrp="1"/>
          </p:cNvSpPr>
          <p:nvPr>
            <p:ph type="sldNum" sz="quarter" idx="12"/>
          </p:nvPr>
        </p:nvSpPr>
        <p:spPr/>
        <p:txBody>
          <a:bodyPr/>
          <a:lstStyle/>
          <a:p>
            <a:fld id="{35718066-C694-46C6-8A37-564C4BF7E33E}" type="slidenum">
              <a:rPr lang="en-SG" smtClean="0"/>
              <a:t>24</a:t>
            </a:fld>
            <a:endParaRPr lang="en-SG"/>
          </a:p>
        </p:txBody>
      </p:sp>
      <p:graphicFrame>
        <p:nvGraphicFramePr>
          <p:cNvPr id="5" name="Table 4"/>
          <p:cNvGraphicFramePr>
            <a:graphicFrameLocks noGrp="1"/>
          </p:cNvGraphicFramePr>
          <p:nvPr>
            <p:extLst>
              <p:ext uri="{D42A27DB-BD31-4B8C-83A1-F6EECF244321}">
                <p14:modId xmlns:p14="http://schemas.microsoft.com/office/powerpoint/2010/main" val="1775592818"/>
              </p:ext>
            </p:extLst>
          </p:nvPr>
        </p:nvGraphicFramePr>
        <p:xfrm>
          <a:off x="925415" y="1534915"/>
          <a:ext cx="10631277" cy="5165991"/>
        </p:xfrm>
        <a:graphic>
          <a:graphicData uri="http://schemas.openxmlformats.org/drawingml/2006/table">
            <a:tbl>
              <a:tblPr firstRow="1" bandRow="1">
                <a:tableStyleId>{5C22544A-7EE6-4342-B048-85BDC9FD1C3A}</a:tableStyleId>
              </a:tblPr>
              <a:tblGrid>
                <a:gridCol w="3083078">
                  <a:extLst>
                    <a:ext uri="{9D8B030D-6E8A-4147-A177-3AD203B41FA5}">
                      <a16:colId xmlns:a16="http://schemas.microsoft.com/office/drawing/2014/main" val="1381736913"/>
                    </a:ext>
                  </a:extLst>
                </a:gridCol>
                <a:gridCol w="4784115">
                  <a:extLst>
                    <a:ext uri="{9D8B030D-6E8A-4147-A177-3AD203B41FA5}">
                      <a16:colId xmlns:a16="http://schemas.microsoft.com/office/drawing/2014/main" val="3375574511"/>
                    </a:ext>
                  </a:extLst>
                </a:gridCol>
                <a:gridCol w="1382042">
                  <a:extLst>
                    <a:ext uri="{9D8B030D-6E8A-4147-A177-3AD203B41FA5}">
                      <a16:colId xmlns:a16="http://schemas.microsoft.com/office/drawing/2014/main" val="3904833797"/>
                    </a:ext>
                  </a:extLst>
                </a:gridCol>
                <a:gridCol w="1382042">
                  <a:extLst>
                    <a:ext uri="{9D8B030D-6E8A-4147-A177-3AD203B41FA5}">
                      <a16:colId xmlns:a16="http://schemas.microsoft.com/office/drawing/2014/main" val="3042644762"/>
                    </a:ext>
                  </a:extLst>
                </a:gridCol>
              </a:tblGrid>
              <a:tr h="479312">
                <a:tc>
                  <a:txBody>
                    <a:bodyPr/>
                    <a:lstStyle/>
                    <a:p>
                      <a:r>
                        <a:rPr lang="en-US" sz="2000" dirty="0">
                          <a:solidFill>
                            <a:schemeClr val="tx1"/>
                          </a:solidFill>
                        </a:rPr>
                        <a:t>Headline</a:t>
                      </a:r>
                      <a:endParaRPr lang="en-SG" sz="2000" dirty="0">
                        <a:solidFill>
                          <a:schemeClr val="tx1"/>
                        </a:solidFill>
                      </a:endParaRPr>
                    </a:p>
                  </a:txBody>
                  <a:tcPr>
                    <a:solidFill>
                      <a:srgbClr val="FFC000"/>
                    </a:solidFill>
                  </a:tcPr>
                </a:tc>
                <a:tc>
                  <a:txBody>
                    <a:bodyPr/>
                    <a:lstStyle/>
                    <a:p>
                      <a:r>
                        <a:rPr lang="en-US" sz="2000" dirty="0">
                          <a:solidFill>
                            <a:schemeClr val="tx1"/>
                          </a:solidFill>
                        </a:rPr>
                        <a:t>Text (first 2 sentences as e.g.)</a:t>
                      </a:r>
                      <a:endParaRPr lang="en-SG" sz="2000" dirty="0">
                        <a:solidFill>
                          <a:schemeClr val="tx1"/>
                        </a:solidFill>
                      </a:endParaRPr>
                    </a:p>
                  </a:txBody>
                  <a:tcPr>
                    <a:solidFill>
                      <a:srgbClr val="FFC000"/>
                    </a:solidFill>
                  </a:tcPr>
                </a:tc>
                <a:tc>
                  <a:txBody>
                    <a:bodyPr/>
                    <a:lstStyle/>
                    <a:p>
                      <a:pPr algn="ctr"/>
                      <a:r>
                        <a:rPr lang="en-US" sz="2000" dirty="0">
                          <a:solidFill>
                            <a:schemeClr val="tx1"/>
                          </a:solidFill>
                        </a:rPr>
                        <a:t>Label</a:t>
                      </a:r>
                      <a:endParaRPr lang="en-SG" sz="2000" dirty="0">
                        <a:solidFill>
                          <a:schemeClr val="tx1"/>
                        </a:solidFill>
                      </a:endParaRPr>
                    </a:p>
                  </a:txBody>
                  <a:tcPr>
                    <a:solidFill>
                      <a:srgbClr val="FFC000"/>
                    </a:solidFill>
                  </a:tcPr>
                </a:tc>
                <a:tc>
                  <a:txBody>
                    <a:bodyPr/>
                    <a:lstStyle/>
                    <a:p>
                      <a:pPr algn="ctr"/>
                      <a:r>
                        <a:rPr lang="en-US" sz="2000" dirty="0">
                          <a:solidFill>
                            <a:schemeClr val="tx1"/>
                          </a:solidFill>
                        </a:rPr>
                        <a:t>Predict </a:t>
                      </a:r>
                      <a:endParaRPr lang="en-SG" sz="2000" dirty="0">
                        <a:solidFill>
                          <a:schemeClr val="tx1"/>
                        </a:solidFill>
                      </a:endParaRPr>
                    </a:p>
                  </a:txBody>
                  <a:tcPr>
                    <a:solidFill>
                      <a:srgbClr val="FFC000"/>
                    </a:solidFill>
                  </a:tcPr>
                </a:tc>
                <a:extLst>
                  <a:ext uri="{0D108BD9-81ED-4DB2-BD59-A6C34878D82A}">
                    <a16:rowId xmlns:a16="http://schemas.microsoft.com/office/drawing/2014/main" val="1967616673"/>
                  </a:ext>
                </a:extLst>
              </a:tr>
              <a:tr h="844737">
                <a:tc>
                  <a:txBody>
                    <a:bodyPr/>
                    <a:lstStyle/>
                    <a:p>
                      <a:pPr algn="l" fontAlgn="b"/>
                      <a:r>
                        <a:rPr lang="en-SG" sz="1400" kern="1200" dirty="0">
                          <a:solidFill>
                            <a:schemeClr val="dk1"/>
                          </a:solidFill>
                          <a:latin typeface="+mn-lt"/>
                          <a:ea typeface="+mn-ea"/>
                          <a:cs typeface="+mn-cs"/>
                        </a:rPr>
                        <a:t>The United States Revokes Scientology’s Tax-Exempt Status</a:t>
                      </a:r>
                    </a:p>
                  </a:txBody>
                  <a:tcPr marL="6350" marR="6350" marT="6350" marB="0"/>
                </a:tc>
                <a:tc>
                  <a:txBody>
                    <a:bodyPr/>
                    <a:lstStyle/>
                    <a:p>
                      <a:r>
                        <a:rPr lang="en-SG" sz="1400" dirty="0"/>
                        <a:t>In a unanimous decision by the Supreme Court today, the eight justices ruled in </a:t>
                      </a:r>
                      <a:r>
                        <a:rPr lang="en-SG" sz="1400" dirty="0" err="1"/>
                        <a:t>favor</a:t>
                      </a:r>
                      <a:r>
                        <a:rPr lang="en-SG" sz="1400" dirty="0"/>
                        <a:t> of revoking the Church of Scientology’s tax-exempt status in the United States. </a:t>
                      </a:r>
                    </a:p>
                  </a:txBody>
                  <a:tcPr/>
                </a:tc>
                <a:tc>
                  <a:txBody>
                    <a:bodyPr/>
                    <a:lstStyle/>
                    <a:p>
                      <a:pPr algn="ctr"/>
                      <a:r>
                        <a:rPr lang="en-US" sz="2400" dirty="0"/>
                        <a:t>Fake </a:t>
                      </a:r>
                      <a:endParaRPr lang="en-SG" sz="2400" dirty="0"/>
                    </a:p>
                  </a:txBody>
                  <a:tcPr/>
                </a:tc>
                <a:tc>
                  <a:txBody>
                    <a:bodyPr/>
                    <a:lstStyle/>
                    <a:p>
                      <a:pPr marL="285750" indent="-285750" algn="ctr">
                        <a:buFont typeface="Wingdings" panose="05000000000000000000" pitchFamily="2" charset="2"/>
                        <a:buChar char="ü"/>
                      </a:pPr>
                      <a:r>
                        <a:rPr lang="en-US" sz="2400" dirty="0"/>
                        <a:t> </a:t>
                      </a:r>
                      <a:endParaRPr lang="en-SG" sz="2400" dirty="0"/>
                    </a:p>
                  </a:txBody>
                  <a:tcPr/>
                </a:tc>
                <a:extLst>
                  <a:ext uri="{0D108BD9-81ED-4DB2-BD59-A6C34878D82A}">
                    <a16:rowId xmlns:a16="http://schemas.microsoft.com/office/drawing/2014/main" val="1070833666"/>
                  </a:ext>
                </a:extLst>
              </a:tr>
              <a:tr h="1830262">
                <a:tc>
                  <a:txBody>
                    <a:bodyPr/>
                    <a:lstStyle/>
                    <a:p>
                      <a:pPr algn="l" fontAlgn="t"/>
                      <a:r>
                        <a:rPr lang="en-SG" sz="1400" kern="1200" dirty="0">
                          <a:solidFill>
                            <a:schemeClr val="dk1"/>
                          </a:solidFill>
                          <a:latin typeface="+mn-lt"/>
                          <a:ea typeface="+mn-ea"/>
                          <a:cs typeface="+mn-cs"/>
                        </a:rPr>
                        <a:t>President Trump To Move White House to Las Vegas</a:t>
                      </a:r>
                    </a:p>
                  </a:txBody>
                  <a:tcPr marL="6350" marR="6350" marT="6350" marB="0"/>
                </a:tc>
                <a:tc>
                  <a:txBody>
                    <a:bodyPr/>
                    <a:lstStyle/>
                    <a:p>
                      <a:r>
                        <a:rPr lang="en-SG" sz="1400" dirty="0"/>
                        <a:t>Donald Trump has made plans to officially move the White House from Washington, D.C. to Las Vegas, where he owns property and says that the taxes are “much more manageable.” </a:t>
                      </a:r>
                    </a:p>
                    <a:p>
                      <a:r>
                        <a:rPr lang="en-SG" sz="1400" dirty="0"/>
                        <a:t>“Moving the White House to Las Vegas will save tax payers an estimated $20 million a year, as the land values are much lower in the desert,” said Trump. “I am working with the best planners, the best men out there, to move the White House safely and securely.”</a:t>
                      </a:r>
                    </a:p>
                  </a:txBody>
                  <a:tcPr/>
                </a:tc>
                <a:tc>
                  <a:txBody>
                    <a:bodyPr/>
                    <a:lstStyle/>
                    <a:p>
                      <a:pPr algn="ctr"/>
                      <a:r>
                        <a:rPr lang="en-US" sz="2400" dirty="0"/>
                        <a:t>Fake</a:t>
                      </a:r>
                      <a:endParaRPr lang="en-SG" sz="2400" dirty="0"/>
                    </a:p>
                  </a:txBody>
                  <a:tcPr/>
                </a:tc>
                <a:tc>
                  <a:txBody>
                    <a:bodyPr/>
                    <a:lstStyle/>
                    <a:p>
                      <a:pPr marL="285750" indent="-285750" algn="ctr">
                        <a:buFont typeface="Wingdings" panose="05000000000000000000" pitchFamily="2" charset="2"/>
                        <a:buChar char="ü"/>
                      </a:pPr>
                      <a:r>
                        <a:rPr lang="en-US" sz="2400" dirty="0"/>
                        <a:t> </a:t>
                      </a:r>
                      <a:endParaRPr lang="en-SG" sz="2400" dirty="0"/>
                    </a:p>
                  </a:txBody>
                  <a:tcPr/>
                </a:tc>
                <a:extLst>
                  <a:ext uri="{0D108BD9-81ED-4DB2-BD59-A6C34878D82A}">
                    <a16:rowId xmlns:a16="http://schemas.microsoft.com/office/drawing/2014/main" val="4171364742"/>
                  </a:ext>
                </a:extLst>
              </a:tr>
              <a:tr h="1830262">
                <a:tc>
                  <a:txBody>
                    <a:bodyPr/>
                    <a:lstStyle/>
                    <a:p>
                      <a:pPr algn="l" fontAlgn="t"/>
                      <a:r>
                        <a:rPr lang="en-SG" sz="1400" kern="1200" dirty="0">
                          <a:solidFill>
                            <a:schemeClr val="dk1"/>
                          </a:solidFill>
                          <a:latin typeface="+mn-lt"/>
                          <a:ea typeface="+mn-ea"/>
                          <a:cs typeface="+mn-cs"/>
                        </a:rPr>
                        <a:t>Trump is erasing the red line in Syria and drawing a hard line on North Korea</a:t>
                      </a:r>
                    </a:p>
                  </a:txBody>
                  <a:tcPr marL="6350" marR="6350" marT="6350" marB="0"/>
                </a:tc>
                <a:tc>
                  <a:txBody>
                    <a:bodyPr/>
                    <a:lstStyle/>
                    <a:p>
                      <a:r>
                        <a:rPr lang="en-SG" sz="1400" dirty="0"/>
                        <a:t>Washington (CNN)In one 24-hour period, President Donald Trump's administration erased a red line in Syria and drew a new hard line in North Korea. </a:t>
                      </a:r>
                    </a:p>
                    <a:p>
                      <a:r>
                        <a:rPr lang="en-SG" sz="1400" dirty="0"/>
                        <a:t>Here's a simpler way to look at what we learned about the new President's foreign policy Tuesday: unenforced red lines in Syria and former President Barack Obama's "weakness" helped cause a chemical weapons attack are bad and no longer operable.</a:t>
                      </a:r>
                    </a:p>
                  </a:txBody>
                  <a:tcPr/>
                </a:tc>
                <a:tc>
                  <a:txBody>
                    <a:bodyPr/>
                    <a:lstStyle/>
                    <a:p>
                      <a:pPr algn="ctr"/>
                      <a:r>
                        <a:rPr lang="en-US" sz="2400" dirty="0"/>
                        <a:t>Real</a:t>
                      </a:r>
                      <a:endParaRPr lang="en-SG" sz="2400" dirty="0"/>
                    </a:p>
                  </a:txBody>
                  <a:tcPr/>
                </a:tc>
                <a:tc>
                  <a:txBody>
                    <a:bodyPr/>
                    <a:lstStyle/>
                    <a:p>
                      <a:pPr marL="285750" indent="-285750" algn="ctr">
                        <a:buFont typeface="Wingdings" panose="05000000000000000000" pitchFamily="2" charset="2"/>
                        <a:buChar char="ü"/>
                      </a:pPr>
                      <a:r>
                        <a:rPr lang="en-US" sz="2400" dirty="0"/>
                        <a:t> </a:t>
                      </a:r>
                      <a:endParaRPr lang="en-SG" sz="2400" dirty="0"/>
                    </a:p>
                  </a:txBody>
                  <a:tcPr/>
                </a:tc>
                <a:extLst>
                  <a:ext uri="{0D108BD9-81ED-4DB2-BD59-A6C34878D82A}">
                    <a16:rowId xmlns:a16="http://schemas.microsoft.com/office/drawing/2014/main" val="2410501439"/>
                  </a:ext>
                </a:extLst>
              </a:tr>
            </a:tbl>
          </a:graphicData>
        </a:graphic>
      </p:graphicFrame>
    </p:spTree>
    <p:extLst>
      <p:ext uri="{BB962C8B-B14F-4D97-AF65-F5344CB8AC3E}">
        <p14:creationId xmlns:p14="http://schemas.microsoft.com/office/powerpoint/2010/main" val="179874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138" y="280448"/>
            <a:ext cx="9601200" cy="1485900"/>
          </a:xfrm>
        </p:spPr>
        <p:txBody>
          <a:bodyPr/>
          <a:lstStyle/>
          <a:p>
            <a:r>
              <a:rPr lang="en-US" b="1" dirty="0"/>
              <a:t>Conclusion </a:t>
            </a:r>
            <a:endParaRPr lang="en-SG" b="1" dirty="0"/>
          </a:p>
        </p:txBody>
      </p:sp>
      <p:sp>
        <p:nvSpPr>
          <p:cNvPr id="3" name="Content Placeholder 2"/>
          <p:cNvSpPr>
            <a:spLocks noGrp="1"/>
          </p:cNvSpPr>
          <p:nvPr>
            <p:ph idx="1"/>
          </p:nvPr>
        </p:nvSpPr>
        <p:spPr>
          <a:xfrm>
            <a:off x="853126" y="1164209"/>
            <a:ext cx="11071144" cy="4767033"/>
          </a:xfrm>
        </p:spPr>
        <p:txBody>
          <a:bodyPr>
            <a:normAutofit/>
          </a:bodyPr>
          <a:lstStyle/>
          <a:p>
            <a:r>
              <a:rPr lang="en-US" sz="2400" dirty="0">
                <a:hlinkClick r:id="rId3"/>
              </a:rPr>
              <a:t>Direct use by media to filter out fake news </a:t>
            </a:r>
          </a:p>
          <a:p>
            <a:r>
              <a:rPr lang="en-US" sz="2400" dirty="0">
                <a:hlinkClick r:id="rId3"/>
              </a:rPr>
              <a:t>Education &amp; raise awareness </a:t>
            </a:r>
          </a:p>
          <a:p>
            <a:pPr lvl="1"/>
            <a:r>
              <a:rPr lang="en-SG" sz="2400" dirty="0">
                <a:hlinkClick r:id="rId3"/>
              </a:rPr>
              <a:t>http://edition.cnn.com/2017/03/29/health/school-kids-fight-fake-news-trnd/</a:t>
            </a:r>
            <a:r>
              <a:rPr lang="en-SG" sz="2400" dirty="0"/>
              <a:t> </a:t>
            </a:r>
          </a:p>
          <a:p>
            <a:r>
              <a:rPr lang="en-US" sz="2400" dirty="0"/>
              <a:t>Continuous machine learning process to combat new features and to keep up with adaptive behavior of fake news writers  </a:t>
            </a:r>
            <a:endParaRPr lang="en-SG" sz="2400" dirty="0"/>
          </a:p>
        </p:txBody>
      </p:sp>
      <p:pic>
        <p:nvPicPr>
          <p:cNvPr id="4" name="Picture 3"/>
          <p:cNvPicPr>
            <a:picLocks noChangeAspect="1"/>
          </p:cNvPicPr>
          <p:nvPr/>
        </p:nvPicPr>
        <p:blipFill>
          <a:blip r:embed="rId4"/>
          <a:stretch>
            <a:fillRect/>
          </a:stretch>
        </p:blipFill>
        <p:spPr>
          <a:xfrm>
            <a:off x="7512908" y="4479602"/>
            <a:ext cx="4411362" cy="2150580"/>
          </a:xfrm>
          <a:prstGeom prst="rect">
            <a:avLst/>
          </a:prstGeom>
        </p:spPr>
      </p:pic>
      <p:sp>
        <p:nvSpPr>
          <p:cNvPr id="5" name="Slide Number Placeholder 4"/>
          <p:cNvSpPr>
            <a:spLocks noGrp="1"/>
          </p:cNvSpPr>
          <p:nvPr>
            <p:ph type="sldNum" sz="quarter" idx="12"/>
          </p:nvPr>
        </p:nvSpPr>
        <p:spPr/>
        <p:txBody>
          <a:bodyPr/>
          <a:lstStyle/>
          <a:p>
            <a:fld id="{35718066-C694-46C6-8A37-564C4BF7E33E}" type="slidenum">
              <a:rPr lang="en-SG" smtClean="0"/>
              <a:t>25</a:t>
            </a:fld>
            <a:endParaRPr lang="en-SG"/>
          </a:p>
        </p:txBody>
      </p:sp>
    </p:spTree>
    <p:extLst>
      <p:ext uri="{BB962C8B-B14F-4D97-AF65-F5344CB8AC3E}">
        <p14:creationId xmlns:p14="http://schemas.microsoft.com/office/powerpoint/2010/main" val="33609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4886" y="138510"/>
            <a:ext cx="9601200" cy="1485900"/>
          </a:xfrm>
        </p:spPr>
        <p:txBody>
          <a:bodyPr/>
          <a:lstStyle/>
          <a:p>
            <a:r>
              <a:rPr lang="en-US" b="1" dirty="0"/>
              <a:t>Sentiment Polarity &amp; Subjectivity of </a:t>
            </a:r>
            <a:br>
              <a:rPr lang="en-US" b="1" dirty="0"/>
            </a:br>
            <a:r>
              <a:rPr lang="en-US" b="1" dirty="0"/>
              <a:t>Headlines &amp; Text </a:t>
            </a:r>
            <a:endParaRPr lang="en-SG" b="1" dirty="0"/>
          </a:p>
        </p:txBody>
      </p:sp>
      <p:pic>
        <p:nvPicPr>
          <p:cNvPr id="6" name="Picture 5"/>
          <p:cNvPicPr>
            <a:picLocks noChangeAspect="1"/>
          </p:cNvPicPr>
          <p:nvPr/>
        </p:nvPicPr>
        <p:blipFill>
          <a:blip r:embed="rId2"/>
          <a:stretch>
            <a:fillRect/>
          </a:stretch>
        </p:blipFill>
        <p:spPr>
          <a:xfrm>
            <a:off x="1785510" y="1367713"/>
            <a:ext cx="3542217" cy="2480878"/>
          </a:xfrm>
          <a:prstGeom prst="rect">
            <a:avLst/>
          </a:prstGeom>
        </p:spPr>
      </p:pic>
      <p:pic>
        <p:nvPicPr>
          <p:cNvPr id="9" name="Picture 8"/>
          <p:cNvPicPr>
            <a:picLocks noChangeAspect="1"/>
          </p:cNvPicPr>
          <p:nvPr/>
        </p:nvPicPr>
        <p:blipFill>
          <a:blip r:embed="rId3"/>
          <a:stretch>
            <a:fillRect/>
          </a:stretch>
        </p:blipFill>
        <p:spPr>
          <a:xfrm>
            <a:off x="7112000" y="1288928"/>
            <a:ext cx="3582618" cy="2559663"/>
          </a:xfrm>
          <a:prstGeom prst="rect">
            <a:avLst/>
          </a:prstGeom>
        </p:spPr>
      </p:pic>
      <p:pic>
        <p:nvPicPr>
          <p:cNvPr id="10" name="Picture 9"/>
          <p:cNvPicPr>
            <a:picLocks noChangeAspect="1"/>
          </p:cNvPicPr>
          <p:nvPr/>
        </p:nvPicPr>
        <p:blipFill>
          <a:blip r:embed="rId4"/>
          <a:stretch>
            <a:fillRect/>
          </a:stretch>
        </p:blipFill>
        <p:spPr>
          <a:xfrm>
            <a:off x="7112001" y="4085881"/>
            <a:ext cx="3582618" cy="2634958"/>
          </a:xfrm>
          <a:prstGeom prst="rect">
            <a:avLst/>
          </a:prstGeom>
        </p:spPr>
      </p:pic>
      <p:pic>
        <p:nvPicPr>
          <p:cNvPr id="11" name="Picture 10"/>
          <p:cNvPicPr>
            <a:picLocks noChangeAspect="1"/>
          </p:cNvPicPr>
          <p:nvPr/>
        </p:nvPicPr>
        <p:blipFill>
          <a:blip r:embed="rId5"/>
          <a:stretch>
            <a:fillRect/>
          </a:stretch>
        </p:blipFill>
        <p:spPr>
          <a:xfrm>
            <a:off x="1785510" y="4085881"/>
            <a:ext cx="3587736" cy="2634958"/>
          </a:xfrm>
          <a:prstGeom prst="rect">
            <a:avLst/>
          </a:prstGeom>
        </p:spPr>
      </p:pic>
      <p:sp>
        <p:nvSpPr>
          <p:cNvPr id="3" name="Slide Number Placeholder 2"/>
          <p:cNvSpPr>
            <a:spLocks noGrp="1"/>
          </p:cNvSpPr>
          <p:nvPr>
            <p:ph type="sldNum" sz="quarter" idx="12"/>
          </p:nvPr>
        </p:nvSpPr>
        <p:spPr/>
        <p:txBody>
          <a:bodyPr/>
          <a:lstStyle/>
          <a:p>
            <a:fld id="{35718066-C694-46C6-8A37-564C4BF7E33E}" type="slidenum">
              <a:rPr lang="en-SG" smtClean="0"/>
              <a:t>26</a:t>
            </a:fld>
            <a:endParaRPr lang="en-SG"/>
          </a:p>
        </p:txBody>
      </p:sp>
    </p:spTree>
    <p:extLst>
      <p:ext uri="{BB962C8B-B14F-4D97-AF65-F5344CB8AC3E}">
        <p14:creationId xmlns:p14="http://schemas.microsoft.com/office/powerpoint/2010/main" val="215376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7138" y="139046"/>
            <a:ext cx="9601200" cy="1485900"/>
          </a:xfrm>
        </p:spPr>
        <p:txBody>
          <a:bodyPr/>
          <a:lstStyle/>
          <a:p>
            <a:r>
              <a:rPr lang="en-US" b="1" dirty="0"/>
              <a:t>Results – Predictors??? </a:t>
            </a:r>
            <a:endParaRPr lang="en-SG" b="1" dirty="0"/>
          </a:p>
        </p:txBody>
      </p:sp>
      <p:sp>
        <p:nvSpPr>
          <p:cNvPr id="3" name="Content Placeholder 2"/>
          <p:cNvSpPr>
            <a:spLocks noGrp="1"/>
          </p:cNvSpPr>
          <p:nvPr>
            <p:ph idx="1"/>
          </p:nvPr>
        </p:nvSpPr>
        <p:spPr>
          <a:xfrm>
            <a:off x="787138" y="1022808"/>
            <a:ext cx="9601200" cy="3581400"/>
          </a:xfrm>
        </p:spPr>
        <p:txBody>
          <a:bodyPr/>
          <a:lstStyle/>
          <a:p>
            <a:r>
              <a:rPr lang="en-US" dirty="0">
                <a:solidFill>
                  <a:srgbClr val="FF0000"/>
                </a:solidFill>
              </a:rPr>
              <a:t>Pending </a:t>
            </a:r>
          </a:p>
          <a:p>
            <a:r>
              <a:rPr lang="en-US" dirty="0"/>
              <a:t>Infographics style</a:t>
            </a:r>
            <a:endParaRPr lang="en-SG" dirty="0"/>
          </a:p>
        </p:txBody>
      </p:sp>
      <p:pic>
        <p:nvPicPr>
          <p:cNvPr id="4" name="Picture 3"/>
          <p:cNvPicPr>
            <a:picLocks noChangeAspect="1"/>
          </p:cNvPicPr>
          <p:nvPr/>
        </p:nvPicPr>
        <p:blipFill>
          <a:blip r:embed="rId2"/>
          <a:stretch>
            <a:fillRect/>
          </a:stretch>
        </p:blipFill>
        <p:spPr>
          <a:xfrm>
            <a:off x="7828151" y="1320800"/>
            <a:ext cx="3799097" cy="5059680"/>
          </a:xfrm>
          <a:prstGeom prst="rect">
            <a:avLst/>
          </a:prstGeom>
        </p:spPr>
      </p:pic>
      <p:sp>
        <p:nvSpPr>
          <p:cNvPr id="5" name="TextBox 4"/>
          <p:cNvSpPr txBox="1"/>
          <p:nvPr/>
        </p:nvSpPr>
        <p:spPr>
          <a:xfrm>
            <a:off x="8528171" y="838142"/>
            <a:ext cx="2399055" cy="369332"/>
          </a:xfrm>
          <a:prstGeom prst="rect">
            <a:avLst/>
          </a:prstGeom>
          <a:noFill/>
        </p:spPr>
        <p:txBody>
          <a:bodyPr wrap="none" rtlCol="0">
            <a:spAutoFit/>
          </a:bodyPr>
          <a:lstStyle/>
          <a:p>
            <a:r>
              <a:rPr lang="en-US" dirty="0"/>
              <a:t>Example of infographic</a:t>
            </a:r>
            <a:endParaRPr lang="en-SG" dirty="0"/>
          </a:p>
        </p:txBody>
      </p:sp>
      <p:sp>
        <p:nvSpPr>
          <p:cNvPr id="6" name="Slide Number Placeholder 5"/>
          <p:cNvSpPr>
            <a:spLocks noGrp="1"/>
          </p:cNvSpPr>
          <p:nvPr>
            <p:ph type="sldNum" sz="quarter" idx="12"/>
          </p:nvPr>
        </p:nvSpPr>
        <p:spPr/>
        <p:txBody>
          <a:bodyPr/>
          <a:lstStyle/>
          <a:p>
            <a:fld id="{35718066-C694-46C6-8A37-564C4BF7E33E}" type="slidenum">
              <a:rPr lang="en-SG" smtClean="0"/>
              <a:t>27</a:t>
            </a:fld>
            <a:endParaRPr lang="en-SG"/>
          </a:p>
        </p:txBody>
      </p:sp>
    </p:spTree>
    <p:extLst>
      <p:ext uri="{BB962C8B-B14F-4D97-AF65-F5344CB8AC3E}">
        <p14:creationId xmlns:p14="http://schemas.microsoft.com/office/powerpoint/2010/main" val="1217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858" y="271021"/>
            <a:ext cx="9601200" cy="1485900"/>
          </a:xfrm>
        </p:spPr>
        <p:txBody>
          <a:bodyPr/>
          <a:lstStyle/>
          <a:p>
            <a:r>
              <a:rPr lang="en-US" b="1" dirty="0"/>
              <a:t>Selected References</a:t>
            </a:r>
            <a:endParaRPr lang="en-SG" b="1" dirty="0"/>
          </a:p>
        </p:txBody>
      </p:sp>
      <p:sp>
        <p:nvSpPr>
          <p:cNvPr id="3" name="Content Placeholder 2"/>
          <p:cNvSpPr>
            <a:spLocks noGrp="1"/>
          </p:cNvSpPr>
          <p:nvPr>
            <p:ph idx="1"/>
          </p:nvPr>
        </p:nvSpPr>
        <p:spPr>
          <a:xfrm>
            <a:off x="871979" y="1202506"/>
            <a:ext cx="10768086" cy="5396001"/>
          </a:xfrm>
        </p:spPr>
        <p:txBody>
          <a:bodyPr>
            <a:normAutofit fontScale="92500" lnSpcReduction="10000"/>
          </a:bodyPr>
          <a:lstStyle/>
          <a:p>
            <a:r>
              <a:rPr lang="en-US" dirty="0"/>
              <a:t>Davis, W. (2016, Dec 5). Fake or Real? How to Self-Check the News and Get the Facts. </a:t>
            </a:r>
            <a:r>
              <a:rPr lang="en-US" dirty="0" err="1"/>
              <a:t>npr</a:t>
            </a:r>
            <a:r>
              <a:rPr lang="en-US" dirty="0"/>
              <a:t>. Retrieved from </a:t>
            </a:r>
            <a:r>
              <a:rPr lang="en-US" dirty="0">
                <a:hlinkClick r:id="rId2"/>
              </a:rPr>
              <a:t>http://www.npr.org/sections/alltechconsidered/2016/12/05/503581220/fake-or-real-how-to-self-check-the-news-and-get-the-facts</a:t>
            </a:r>
            <a:r>
              <a:rPr lang="en-US" dirty="0"/>
              <a:t> </a:t>
            </a:r>
            <a:endParaRPr lang="en-SG" dirty="0"/>
          </a:p>
          <a:p>
            <a:r>
              <a:rPr lang="en-SG" dirty="0"/>
              <a:t>Gupta, S. (2016, Dec 6). Trump supporters call to boycott Pepsi over comments the CEO never made. CNN. Retrieved from </a:t>
            </a:r>
            <a:r>
              <a:rPr lang="en-SG" u="sng" dirty="0">
                <a:hlinkClick r:id="rId3"/>
              </a:rPr>
              <a:t>http://money.cnn.com/2016/11/16/news/companies/pepsi-fake-news-boycott-trump/</a:t>
            </a:r>
            <a:endParaRPr lang="en-SG" dirty="0"/>
          </a:p>
          <a:p>
            <a:r>
              <a:rPr lang="en-SG" dirty="0" err="1"/>
              <a:t>Mikelionis</a:t>
            </a:r>
            <a:r>
              <a:rPr lang="en-SG" dirty="0"/>
              <a:t>, L. (2016, Dec 27). Germany considers fining </a:t>
            </a:r>
            <a:r>
              <a:rPr lang="en-SG" dirty="0" err="1"/>
              <a:t>facebook</a:t>
            </a:r>
            <a:r>
              <a:rPr lang="en-SG" dirty="0"/>
              <a:t> $522,000 per fake news item. </a:t>
            </a:r>
            <a:r>
              <a:rPr lang="en-SG" dirty="0" err="1"/>
              <a:t>Heatstreet</a:t>
            </a:r>
            <a:r>
              <a:rPr lang="en-SG" dirty="0"/>
              <a:t>. Retrieved from </a:t>
            </a:r>
            <a:r>
              <a:rPr lang="en-SG" u="sng" dirty="0">
                <a:hlinkClick r:id="rId4"/>
              </a:rPr>
              <a:t>https://heatst.com/tech/germany-considers-fining-facebook-522000-per-fake-news-item/</a:t>
            </a:r>
            <a:r>
              <a:rPr lang="en-SG" dirty="0"/>
              <a:t> </a:t>
            </a:r>
          </a:p>
          <a:p>
            <a:r>
              <a:rPr lang="en-SG" dirty="0"/>
              <a:t>Silverman, C. (2016, Nov 17). This analysis shows how viral fake election news stories outperformed real news on </a:t>
            </a:r>
            <a:r>
              <a:rPr lang="en-SG" dirty="0" err="1"/>
              <a:t>facebook</a:t>
            </a:r>
            <a:r>
              <a:rPr lang="en-SG" dirty="0"/>
              <a:t>. </a:t>
            </a:r>
            <a:r>
              <a:rPr lang="en-SG" dirty="0" err="1"/>
              <a:t>BuzzFeed</a:t>
            </a:r>
            <a:r>
              <a:rPr lang="en-SG" dirty="0"/>
              <a:t> News. Retrieved from </a:t>
            </a:r>
            <a:r>
              <a:rPr lang="en-SG" u="sng" dirty="0">
                <a:hlinkClick r:id="rId5"/>
              </a:rPr>
              <a:t>https://www.buzzfeed.com/craigsilverman/viral-fake-election-news-outperformed-real-news-on-facebook?utm_term=.gxOJamP1#.vywwDpQg</a:t>
            </a:r>
            <a:r>
              <a:rPr lang="en-SG" dirty="0"/>
              <a:t> </a:t>
            </a:r>
          </a:p>
          <a:p>
            <a:r>
              <a:rPr lang="en-SG" dirty="0"/>
              <a:t>Vinci shares plunge on publication of fake press release. (2016, Nov 22). Retrieved from </a:t>
            </a:r>
            <a:r>
              <a:rPr lang="en-SG" u="sng" dirty="0">
                <a:hlinkClick r:id="rId6"/>
              </a:rPr>
              <a:t>http://www.bbc.com/news/business-38071474</a:t>
            </a:r>
            <a:r>
              <a:rPr lang="en-SG" dirty="0"/>
              <a:t> </a:t>
            </a:r>
          </a:p>
          <a:p>
            <a:r>
              <a:rPr lang="en-SG" dirty="0"/>
              <a:t>Willingham, E. (2016, Nov 28). A scientific approach to distinguishing real from fake news. Forbes. Retrieved from </a:t>
            </a:r>
            <a:r>
              <a:rPr lang="en-SG" u="sng" dirty="0">
                <a:hlinkClick r:id="rId7"/>
              </a:rPr>
              <a:t>http://www.forbes.com/sites/emilywillingham/2016/11/28/a-scientific-approach-to-distinguishing-real-from-fake-news/#3abb43142692</a:t>
            </a:r>
            <a:endParaRPr lang="en-SG" dirty="0"/>
          </a:p>
          <a:p>
            <a:endParaRPr lang="en-SG" dirty="0"/>
          </a:p>
        </p:txBody>
      </p:sp>
      <p:sp>
        <p:nvSpPr>
          <p:cNvPr id="4" name="Slide Number Placeholder 3"/>
          <p:cNvSpPr>
            <a:spLocks noGrp="1"/>
          </p:cNvSpPr>
          <p:nvPr>
            <p:ph type="sldNum" sz="quarter" idx="12"/>
          </p:nvPr>
        </p:nvSpPr>
        <p:spPr/>
        <p:txBody>
          <a:bodyPr/>
          <a:lstStyle/>
          <a:p>
            <a:fld id="{35718066-C694-46C6-8A37-564C4BF7E33E}" type="slidenum">
              <a:rPr lang="en-SG" smtClean="0"/>
              <a:t>28</a:t>
            </a:fld>
            <a:endParaRPr lang="en-SG"/>
          </a:p>
        </p:txBody>
      </p:sp>
    </p:spTree>
    <p:extLst>
      <p:ext uri="{BB962C8B-B14F-4D97-AF65-F5344CB8AC3E}">
        <p14:creationId xmlns:p14="http://schemas.microsoft.com/office/powerpoint/2010/main" val="255256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9418" y="339811"/>
            <a:ext cx="9601200" cy="834081"/>
          </a:xfrm>
        </p:spPr>
        <p:txBody>
          <a:bodyPr/>
          <a:lstStyle/>
          <a:p>
            <a:r>
              <a:rPr lang="en-US" b="1" dirty="0"/>
              <a:t>While in Singapore…. </a:t>
            </a:r>
            <a:endParaRPr lang="en-SG" b="1" dirty="0"/>
          </a:p>
        </p:txBody>
      </p:sp>
      <p:sp>
        <p:nvSpPr>
          <p:cNvPr id="4" name="Slide Number Placeholder 3"/>
          <p:cNvSpPr>
            <a:spLocks noGrp="1"/>
          </p:cNvSpPr>
          <p:nvPr>
            <p:ph type="sldNum" sz="quarter" idx="12"/>
          </p:nvPr>
        </p:nvSpPr>
        <p:spPr/>
        <p:txBody>
          <a:bodyPr/>
          <a:lstStyle/>
          <a:p>
            <a:fld id="{35718066-C694-46C6-8A37-564C4BF7E33E}" type="slidenum">
              <a:rPr lang="en-SG" smtClean="0"/>
              <a:t>3</a:t>
            </a:fld>
            <a:endParaRPr lang="en-SG"/>
          </a:p>
        </p:txBody>
      </p:sp>
      <p:pic>
        <p:nvPicPr>
          <p:cNvPr id="9" name="Picture 8"/>
          <p:cNvPicPr>
            <a:picLocks noChangeAspect="1"/>
          </p:cNvPicPr>
          <p:nvPr/>
        </p:nvPicPr>
        <p:blipFill>
          <a:blip r:embed="rId2"/>
          <a:stretch>
            <a:fillRect/>
          </a:stretch>
        </p:blipFill>
        <p:spPr>
          <a:xfrm>
            <a:off x="1037117" y="1504329"/>
            <a:ext cx="7980794" cy="3897597"/>
          </a:xfrm>
          <a:prstGeom prst="rect">
            <a:avLst/>
          </a:prstGeom>
        </p:spPr>
      </p:pic>
      <p:sp>
        <p:nvSpPr>
          <p:cNvPr id="12" name="TextBox 11"/>
          <p:cNvSpPr txBox="1"/>
          <p:nvPr/>
        </p:nvSpPr>
        <p:spPr>
          <a:xfrm>
            <a:off x="9239093" y="2613309"/>
            <a:ext cx="2734604" cy="1200329"/>
          </a:xfrm>
          <a:prstGeom prst="rect">
            <a:avLst/>
          </a:prstGeom>
          <a:noFill/>
        </p:spPr>
        <p:txBody>
          <a:bodyPr wrap="square" rtlCol="0">
            <a:spAutoFit/>
          </a:bodyPr>
          <a:lstStyle/>
          <a:p>
            <a:r>
              <a:rPr lang="en-SG" sz="2400" dirty="0"/>
              <a:t>Rooftop of Punggol Waterway Terraces had collapsed </a:t>
            </a:r>
          </a:p>
        </p:txBody>
      </p:sp>
      <p:sp>
        <p:nvSpPr>
          <p:cNvPr id="13" name="Rectangle 12"/>
          <p:cNvSpPr/>
          <p:nvPr/>
        </p:nvSpPr>
        <p:spPr>
          <a:xfrm rot="20325702">
            <a:off x="3786008" y="2859833"/>
            <a:ext cx="2945381" cy="1446550"/>
          </a:xfrm>
          <a:prstGeom prst="rect">
            <a:avLst/>
          </a:prstGeom>
          <a:noFill/>
        </p:spPr>
        <p:txBody>
          <a:bodyPr wrap="square" lIns="91440" tIns="45720" rIns="91440" bIns="45720">
            <a:spAutoFit/>
          </a:bodyPr>
          <a:lstStyle/>
          <a:p>
            <a:pPr algn="ctr"/>
            <a:r>
              <a:rPr lang="en-US" sz="8800" b="0" cap="none" spc="0" dirty="0">
                <a:ln w="0"/>
                <a:solidFill>
                  <a:srgbClr val="FF0000"/>
                </a:solidFill>
                <a:effectLst>
                  <a:outerShdw blurRad="38100" dist="19050" dir="2700000" algn="tl" rotWithShape="0">
                    <a:schemeClr val="dk1">
                      <a:alpha val="40000"/>
                    </a:schemeClr>
                  </a:outerShdw>
                </a:effectLst>
              </a:rPr>
              <a:t>FAKE</a:t>
            </a:r>
          </a:p>
        </p:txBody>
      </p:sp>
      <p:sp>
        <p:nvSpPr>
          <p:cNvPr id="14" name="TextBox 13"/>
          <p:cNvSpPr txBox="1"/>
          <p:nvPr/>
        </p:nvSpPr>
        <p:spPr>
          <a:xfrm>
            <a:off x="925906" y="5565188"/>
            <a:ext cx="10479380" cy="707886"/>
          </a:xfrm>
          <a:prstGeom prst="rect">
            <a:avLst/>
          </a:prstGeom>
          <a:noFill/>
        </p:spPr>
        <p:txBody>
          <a:bodyPr wrap="square" rtlCol="0">
            <a:spAutoFit/>
          </a:bodyPr>
          <a:lstStyle/>
          <a:p>
            <a:r>
              <a:rPr lang="en-SG" sz="2000" dirty="0"/>
              <a:t>In Nov 2016, All Singapore Stuff falsely claimed that the rooftop of Punggol Waterway Terraces had collapsed. SPF &amp; SCDF had to investigate </a:t>
            </a:r>
            <a:r>
              <a:rPr lang="en-SG" sz="2000" dirty="0">
                <a:sym typeface="Wingdings" panose="05000000000000000000" pitchFamily="2" charset="2"/>
              </a:rPr>
              <a:t> </a:t>
            </a:r>
            <a:r>
              <a:rPr lang="en-SG" sz="2000" dirty="0"/>
              <a:t>"Taxpayers pay the cost for all this."</a:t>
            </a:r>
          </a:p>
        </p:txBody>
      </p:sp>
    </p:spTree>
    <p:extLst>
      <p:ext uri="{BB962C8B-B14F-4D97-AF65-F5344CB8AC3E}">
        <p14:creationId xmlns:p14="http://schemas.microsoft.com/office/powerpoint/2010/main" val="397753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9724"/>
            <a:ext cx="9601200" cy="1485900"/>
          </a:xfrm>
        </p:spPr>
        <p:txBody>
          <a:bodyPr/>
          <a:lstStyle/>
          <a:p>
            <a:r>
              <a:rPr lang="en-US" b="1" dirty="0"/>
              <a:t>Definition </a:t>
            </a:r>
            <a:endParaRPr lang="en-SG" b="1" dirty="0"/>
          </a:p>
        </p:txBody>
      </p:sp>
      <p:sp>
        <p:nvSpPr>
          <p:cNvPr id="3" name="Content Placeholder 2"/>
          <p:cNvSpPr>
            <a:spLocks noGrp="1"/>
          </p:cNvSpPr>
          <p:nvPr>
            <p:ph idx="1"/>
          </p:nvPr>
        </p:nvSpPr>
        <p:spPr>
          <a:xfrm>
            <a:off x="838200" y="1244338"/>
            <a:ext cx="10700208" cy="5391240"/>
          </a:xfrm>
        </p:spPr>
        <p:txBody>
          <a:bodyPr>
            <a:normAutofit fontScale="92500" lnSpcReduction="10000"/>
          </a:bodyPr>
          <a:lstStyle/>
          <a:p>
            <a:r>
              <a:rPr lang="en-SG" sz="2400" dirty="0"/>
              <a:t>Fake news </a:t>
            </a:r>
          </a:p>
          <a:p>
            <a:pPr lvl="1"/>
            <a:r>
              <a:rPr lang="en-SG" sz="2400" dirty="0"/>
              <a:t>deliberately published false stories, misinformation, and propaganda purported by websites to be real news</a:t>
            </a:r>
          </a:p>
          <a:p>
            <a:pPr lvl="1"/>
            <a:r>
              <a:rPr lang="en-US" sz="2400" dirty="0"/>
              <a:t>~5</a:t>
            </a:r>
            <a:r>
              <a:rPr lang="en-SG" sz="2400" dirty="0"/>
              <a:t> types</a:t>
            </a:r>
          </a:p>
          <a:p>
            <a:pPr lvl="2">
              <a:buFont typeface="+mj-lt"/>
              <a:buAutoNum type="alphaLcPeriod"/>
            </a:pPr>
            <a:r>
              <a:rPr lang="en-US" sz="2000" dirty="0"/>
              <a:t>I</a:t>
            </a:r>
            <a:r>
              <a:rPr lang="en-SG" sz="2000" dirty="0" err="1"/>
              <a:t>ntentionally</a:t>
            </a:r>
            <a:r>
              <a:rPr lang="en-SG" sz="2000" dirty="0"/>
              <a:t> deceptive </a:t>
            </a:r>
          </a:p>
          <a:p>
            <a:pPr lvl="2">
              <a:buFont typeface="+mj-lt"/>
              <a:buAutoNum type="alphaLcPeriod"/>
            </a:pPr>
            <a:r>
              <a:rPr lang="en-US" sz="2000" dirty="0"/>
              <a:t>J</a:t>
            </a:r>
            <a:r>
              <a:rPr lang="en-SG" sz="2000" dirty="0" err="1"/>
              <a:t>okes</a:t>
            </a:r>
            <a:r>
              <a:rPr lang="en-SG" sz="2000" dirty="0"/>
              <a:t> taken at face value</a:t>
            </a:r>
          </a:p>
          <a:p>
            <a:pPr lvl="2">
              <a:buFont typeface="+mj-lt"/>
              <a:buAutoNum type="alphaLcPeriod"/>
            </a:pPr>
            <a:r>
              <a:rPr lang="en-US" sz="2000" dirty="0"/>
              <a:t>Large-scale hoaxes</a:t>
            </a:r>
          </a:p>
          <a:p>
            <a:pPr lvl="2">
              <a:buFont typeface="+mj-lt"/>
              <a:buAutoNum type="alphaLcPeriod"/>
            </a:pPr>
            <a:r>
              <a:rPr lang="en-US" sz="2000" dirty="0"/>
              <a:t>Slanted reporting of real facts</a:t>
            </a:r>
          </a:p>
          <a:p>
            <a:pPr lvl="2">
              <a:buFont typeface="+mj-lt"/>
              <a:buAutoNum type="alphaLcPeriod"/>
            </a:pPr>
            <a:r>
              <a:rPr lang="en-US" sz="2000" dirty="0"/>
              <a:t>Stories where the ‘truth’ is contentious </a:t>
            </a:r>
            <a:endParaRPr lang="en-SG" sz="2000" dirty="0"/>
          </a:p>
          <a:p>
            <a:r>
              <a:rPr lang="en-SG" sz="2400" dirty="0"/>
              <a:t>Not to be mistaken from satirical publications (purpose is to humour), e.g. </a:t>
            </a:r>
            <a:r>
              <a:rPr lang="en-SG" sz="2400" dirty="0">
                <a:hlinkClick r:id="rId2"/>
              </a:rPr>
              <a:t>The Onion</a:t>
            </a:r>
            <a:r>
              <a:rPr lang="en-SG" sz="2400" i="1" dirty="0"/>
              <a:t> </a:t>
            </a:r>
            <a:r>
              <a:rPr lang="en-SG" sz="2400" dirty="0"/>
              <a:t>and </a:t>
            </a:r>
            <a:r>
              <a:rPr lang="en-SG" sz="2400" dirty="0" err="1">
                <a:hlinkClick r:id="rId3"/>
              </a:rPr>
              <a:t>ClickHole</a:t>
            </a:r>
            <a:endParaRPr lang="en-SG" sz="2400" dirty="0"/>
          </a:p>
          <a:p>
            <a:pPr lvl="1"/>
            <a:r>
              <a:rPr lang="en-SG" sz="2400" dirty="0"/>
              <a:t>However, some use satire to talk about current events. If people don't understand that, they might share these articles after reading them in the literal sense</a:t>
            </a:r>
          </a:p>
          <a:p>
            <a:r>
              <a:rPr lang="en-SG" sz="2400" dirty="0"/>
              <a:t>Use website spoofing to imitate online news media websites like ABC news </a:t>
            </a:r>
            <a:r>
              <a:rPr lang="en-SG" sz="2400" dirty="0">
                <a:sym typeface="Wingdings" panose="05000000000000000000" pitchFamily="2" charset="2"/>
              </a:rPr>
              <a:t> </a:t>
            </a:r>
            <a:r>
              <a:rPr lang="en-SG" sz="2400" dirty="0"/>
              <a:t>adopt the same design, or a similar URL as the target website</a:t>
            </a:r>
          </a:p>
          <a:p>
            <a:endParaRPr lang="en-SG" sz="2400" dirty="0"/>
          </a:p>
          <a:p>
            <a:endParaRPr lang="en-SG" sz="2400" dirty="0"/>
          </a:p>
        </p:txBody>
      </p:sp>
      <p:sp>
        <p:nvSpPr>
          <p:cNvPr id="4" name="Slide Number Placeholder 3"/>
          <p:cNvSpPr>
            <a:spLocks noGrp="1"/>
          </p:cNvSpPr>
          <p:nvPr>
            <p:ph type="sldNum" sz="quarter" idx="12"/>
          </p:nvPr>
        </p:nvSpPr>
        <p:spPr/>
        <p:txBody>
          <a:bodyPr/>
          <a:lstStyle/>
          <a:p>
            <a:fld id="{35718066-C694-46C6-8A37-564C4BF7E33E}" type="slidenum">
              <a:rPr lang="en-SG" smtClean="0"/>
              <a:t>4</a:t>
            </a:fld>
            <a:endParaRPr lang="en-SG"/>
          </a:p>
        </p:txBody>
      </p:sp>
    </p:spTree>
    <p:extLst>
      <p:ext uri="{BB962C8B-B14F-4D97-AF65-F5344CB8AC3E}">
        <p14:creationId xmlns:p14="http://schemas.microsoft.com/office/powerpoint/2010/main" val="422212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52" y="231947"/>
            <a:ext cx="9601200" cy="1184443"/>
          </a:xfrm>
        </p:spPr>
        <p:txBody>
          <a:bodyPr/>
          <a:lstStyle/>
          <a:p>
            <a:r>
              <a:rPr lang="en-US" b="1" dirty="0"/>
              <a:t>Communication Mode</a:t>
            </a:r>
            <a:endParaRPr lang="en-SG" b="1" dirty="0"/>
          </a:p>
        </p:txBody>
      </p:sp>
      <p:pic>
        <p:nvPicPr>
          <p:cNvPr id="5" name="Picture 4"/>
          <p:cNvPicPr>
            <a:picLocks noChangeAspect="1"/>
          </p:cNvPicPr>
          <p:nvPr/>
        </p:nvPicPr>
        <p:blipFill>
          <a:blip r:embed="rId2"/>
          <a:stretch>
            <a:fillRect/>
          </a:stretch>
        </p:blipFill>
        <p:spPr>
          <a:xfrm>
            <a:off x="7003150" y="824168"/>
            <a:ext cx="4139110" cy="2591061"/>
          </a:xfrm>
          <a:prstGeom prst="rect">
            <a:avLst/>
          </a:prstGeom>
        </p:spPr>
      </p:pic>
      <p:sp>
        <p:nvSpPr>
          <p:cNvPr id="6" name="Arrow: Right 5"/>
          <p:cNvSpPr/>
          <p:nvPr/>
        </p:nvSpPr>
        <p:spPr>
          <a:xfrm>
            <a:off x="5594252" y="3313540"/>
            <a:ext cx="1334529" cy="738058"/>
          </a:xfrm>
          <a:prstGeom prst="rightArrow">
            <a:avLst/>
          </a:prstGeom>
          <a:solidFill>
            <a:srgbClr val="00B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p:cNvPicPr>
            <a:picLocks noChangeAspect="1"/>
          </p:cNvPicPr>
          <p:nvPr/>
        </p:nvPicPr>
        <p:blipFill>
          <a:blip r:embed="rId3"/>
          <a:stretch>
            <a:fillRect/>
          </a:stretch>
        </p:blipFill>
        <p:spPr>
          <a:xfrm>
            <a:off x="742545" y="2088291"/>
            <a:ext cx="4777338" cy="3188557"/>
          </a:xfrm>
          <a:prstGeom prst="rect">
            <a:avLst/>
          </a:prstGeom>
        </p:spPr>
      </p:pic>
      <p:sp>
        <p:nvSpPr>
          <p:cNvPr id="4" name="Slide Number Placeholder 3"/>
          <p:cNvSpPr>
            <a:spLocks noGrp="1"/>
          </p:cNvSpPr>
          <p:nvPr>
            <p:ph type="sldNum" sz="quarter" idx="12"/>
          </p:nvPr>
        </p:nvSpPr>
        <p:spPr/>
        <p:txBody>
          <a:bodyPr/>
          <a:lstStyle/>
          <a:p>
            <a:fld id="{35718066-C694-46C6-8A37-564C4BF7E33E}" type="slidenum">
              <a:rPr lang="en-SG" smtClean="0"/>
              <a:t>5</a:t>
            </a:fld>
            <a:endParaRPr lang="en-SG"/>
          </a:p>
        </p:txBody>
      </p:sp>
      <p:pic>
        <p:nvPicPr>
          <p:cNvPr id="8" name="Picture 7"/>
          <p:cNvPicPr>
            <a:picLocks noChangeAspect="1"/>
          </p:cNvPicPr>
          <p:nvPr/>
        </p:nvPicPr>
        <p:blipFill>
          <a:blip r:embed="rId4"/>
          <a:stretch>
            <a:fillRect/>
          </a:stretch>
        </p:blipFill>
        <p:spPr>
          <a:xfrm>
            <a:off x="7003150" y="3790178"/>
            <a:ext cx="4266302" cy="2493829"/>
          </a:xfrm>
          <a:prstGeom prst="rect">
            <a:avLst/>
          </a:prstGeom>
        </p:spPr>
      </p:pic>
      <p:sp>
        <p:nvSpPr>
          <p:cNvPr id="9" name="TextBox 8"/>
          <p:cNvSpPr txBox="1"/>
          <p:nvPr/>
        </p:nvSpPr>
        <p:spPr>
          <a:xfrm>
            <a:off x="7094863" y="6268720"/>
            <a:ext cx="2291846" cy="369332"/>
          </a:xfrm>
          <a:prstGeom prst="rect">
            <a:avLst/>
          </a:prstGeom>
          <a:noFill/>
        </p:spPr>
        <p:txBody>
          <a:bodyPr wrap="none" rtlCol="0">
            <a:spAutoFit/>
          </a:bodyPr>
          <a:lstStyle/>
          <a:p>
            <a:r>
              <a:rPr lang="en-SG" dirty="0">
                <a:hlinkClick r:id="rId5"/>
              </a:rPr>
              <a:t>Ref: Dreamstime.com</a:t>
            </a:r>
            <a:endParaRPr lang="en-SG" dirty="0"/>
          </a:p>
        </p:txBody>
      </p:sp>
    </p:spTree>
    <p:extLst>
      <p:ext uri="{BB962C8B-B14F-4D97-AF65-F5344CB8AC3E}">
        <p14:creationId xmlns:p14="http://schemas.microsoft.com/office/powerpoint/2010/main" val="9710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336" y="375685"/>
            <a:ext cx="9601200" cy="1485900"/>
          </a:xfrm>
        </p:spPr>
        <p:txBody>
          <a:bodyPr/>
          <a:lstStyle/>
          <a:p>
            <a:r>
              <a:rPr lang="en-US" b="1" dirty="0"/>
              <a:t>    Why so serious?! </a:t>
            </a:r>
            <a:endParaRPr lang="en-SG" b="1" dirty="0"/>
          </a:p>
        </p:txBody>
      </p:sp>
      <p:sp>
        <p:nvSpPr>
          <p:cNvPr id="3" name="Content Placeholder 2"/>
          <p:cNvSpPr>
            <a:spLocks noGrp="1"/>
          </p:cNvSpPr>
          <p:nvPr>
            <p:ph idx="1"/>
          </p:nvPr>
        </p:nvSpPr>
        <p:spPr>
          <a:xfrm>
            <a:off x="800336" y="1269373"/>
            <a:ext cx="9601200" cy="3581400"/>
          </a:xfrm>
        </p:spPr>
        <p:txBody>
          <a:bodyPr>
            <a:normAutofit/>
          </a:bodyPr>
          <a:lstStyle/>
          <a:p>
            <a:r>
              <a:rPr lang="en-SG" sz="2800" dirty="0"/>
              <a:t>http://fakenewswatch.com/</a:t>
            </a:r>
          </a:p>
        </p:txBody>
      </p:sp>
      <p:pic>
        <p:nvPicPr>
          <p:cNvPr id="4" name="Picture 3"/>
          <p:cNvPicPr>
            <a:picLocks noChangeAspect="1"/>
          </p:cNvPicPr>
          <p:nvPr/>
        </p:nvPicPr>
        <p:blipFill>
          <a:blip r:embed="rId3"/>
          <a:stretch>
            <a:fillRect/>
          </a:stretch>
        </p:blipFill>
        <p:spPr>
          <a:xfrm>
            <a:off x="724921" y="2332849"/>
            <a:ext cx="6554152" cy="3792612"/>
          </a:xfrm>
          <a:prstGeom prst="rect">
            <a:avLst/>
          </a:prstGeom>
        </p:spPr>
      </p:pic>
      <p:pic>
        <p:nvPicPr>
          <p:cNvPr id="5" name="Picture 4"/>
          <p:cNvPicPr>
            <a:picLocks noChangeAspect="1"/>
          </p:cNvPicPr>
          <p:nvPr/>
        </p:nvPicPr>
        <p:blipFill>
          <a:blip r:embed="rId4"/>
          <a:stretch>
            <a:fillRect/>
          </a:stretch>
        </p:blipFill>
        <p:spPr>
          <a:xfrm>
            <a:off x="5310552" y="1909640"/>
            <a:ext cx="6786344" cy="3200400"/>
          </a:xfrm>
          <a:prstGeom prst="rect">
            <a:avLst/>
          </a:prstGeom>
        </p:spPr>
      </p:pic>
      <p:pic>
        <p:nvPicPr>
          <p:cNvPr id="8" name="Picture 7"/>
          <p:cNvPicPr>
            <a:picLocks noChangeAspect="1"/>
          </p:cNvPicPr>
          <p:nvPr/>
        </p:nvPicPr>
        <p:blipFill>
          <a:blip r:embed="rId5"/>
          <a:stretch>
            <a:fillRect/>
          </a:stretch>
        </p:blipFill>
        <p:spPr>
          <a:xfrm>
            <a:off x="148659" y="79579"/>
            <a:ext cx="1152525" cy="1162050"/>
          </a:xfrm>
          <a:prstGeom prst="rect">
            <a:avLst/>
          </a:prstGeom>
        </p:spPr>
      </p:pic>
      <p:sp>
        <p:nvSpPr>
          <p:cNvPr id="6" name="Slide Number Placeholder 5"/>
          <p:cNvSpPr>
            <a:spLocks noGrp="1"/>
          </p:cNvSpPr>
          <p:nvPr>
            <p:ph type="sldNum" sz="quarter" idx="12"/>
          </p:nvPr>
        </p:nvSpPr>
        <p:spPr/>
        <p:txBody>
          <a:bodyPr/>
          <a:lstStyle/>
          <a:p>
            <a:fld id="{35718066-C694-46C6-8A37-564C4BF7E33E}" type="slidenum">
              <a:rPr lang="en-SG" smtClean="0"/>
              <a:t>6</a:t>
            </a:fld>
            <a:endParaRPr lang="en-SG"/>
          </a:p>
        </p:txBody>
      </p:sp>
    </p:spTree>
    <p:extLst>
      <p:ext uri="{BB962C8B-B14F-4D97-AF65-F5344CB8AC3E}">
        <p14:creationId xmlns:p14="http://schemas.microsoft.com/office/powerpoint/2010/main" val="565102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09418" y="339811"/>
            <a:ext cx="9601200" cy="834081"/>
          </a:xfrm>
        </p:spPr>
        <p:txBody>
          <a:bodyPr/>
          <a:lstStyle/>
          <a:p>
            <a:r>
              <a:rPr lang="en-US" b="1" dirty="0"/>
              <a:t>SG Govt to Tackle Fake News</a:t>
            </a:r>
            <a:endParaRPr lang="en-SG" b="1" dirty="0"/>
          </a:p>
        </p:txBody>
      </p:sp>
      <p:sp>
        <p:nvSpPr>
          <p:cNvPr id="8" name="Content Placeholder 7"/>
          <p:cNvSpPr>
            <a:spLocks noGrp="1"/>
          </p:cNvSpPr>
          <p:nvPr>
            <p:ph sz="half" idx="2"/>
          </p:nvPr>
        </p:nvSpPr>
        <p:spPr>
          <a:xfrm>
            <a:off x="809418" y="1449241"/>
            <a:ext cx="11015998" cy="2360142"/>
          </a:xfrm>
        </p:spPr>
        <p:txBody>
          <a:bodyPr>
            <a:normAutofit/>
          </a:bodyPr>
          <a:lstStyle/>
          <a:p>
            <a:r>
              <a:rPr lang="en-SG" sz="2800" dirty="0"/>
              <a:t>Mr </a:t>
            </a:r>
            <a:r>
              <a:rPr lang="en-SG" sz="2800" dirty="0" err="1"/>
              <a:t>Shanmugam</a:t>
            </a:r>
            <a:r>
              <a:rPr lang="en-SG" sz="2800" dirty="0"/>
              <a:t> said a review is needed as fake news can have real consequences: </a:t>
            </a:r>
            <a:r>
              <a:rPr lang="en-SG" sz="2800" i="1" dirty="0">
                <a:highlight>
                  <a:srgbClr val="FFFF99"/>
                </a:highlight>
              </a:rPr>
              <a:t>"They can cause harm to innocent Singaporeans; they can cause unnecessary alarm to the public; emergency resources may be diverted from legitimate emergencies and the reputation of honest Singapore businesses may be unfairly damaged."</a:t>
            </a:r>
          </a:p>
        </p:txBody>
      </p:sp>
      <p:sp>
        <p:nvSpPr>
          <p:cNvPr id="4" name="Slide Number Placeholder 3"/>
          <p:cNvSpPr>
            <a:spLocks noGrp="1"/>
          </p:cNvSpPr>
          <p:nvPr>
            <p:ph type="sldNum" sz="quarter" idx="12"/>
          </p:nvPr>
        </p:nvSpPr>
        <p:spPr/>
        <p:txBody>
          <a:bodyPr/>
          <a:lstStyle/>
          <a:p>
            <a:fld id="{35718066-C694-46C6-8A37-564C4BF7E33E}" type="slidenum">
              <a:rPr lang="en-SG" smtClean="0"/>
              <a:t>7</a:t>
            </a:fld>
            <a:endParaRPr lang="en-SG"/>
          </a:p>
        </p:txBody>
      </p:sp>
      <p:sp>
        <p:nvSpPr>
          <p:cNvPr id="5" name="TextBox 4"/>
          <p:cNvSpPr txBox="1"/>
          <p:nvPr/>
        </p:nvSpPr>
        <p:spPr>
          <a:xfrm>
            <a:off x="939114" y="6444874"/>
            <a:ext cx="10741082" cy="369332"/>
          </a:xfrm>
          <a:prstGeom prst="rect">
            <a:avLst/>
          </a:prstGeom>
          <a:noFill/>
        </p:spPr>
        <p:txBody>
          <a:bodyPr wrap="none" rtlCol="0">
            <a:spAutoFit/>
          </a:bodyPr>
          <a:lstStyle/>
          <a:p>
            <a:r>
              <a:rPr lang="en-SG" dirty="0">
                <a:hlinkClick r:id="rId3"/>
              </a:rPr>
              <a:t>http://www.straitstimes.com/politics/parliament-government-to-review-laws-to-tackle-fake-news</a:t>
            </a:r>
            <a:r>
              <a:rPr lang="en-SG" dirty="0"/>
              <a:t>                      </a:t>
            </a:r>
          </a:p>
        </p:txBody>
      </p:sp>
      <p:sp>
        <p:nvSpPr>
          <p:cNvPr id="10" name="TextBox 9"/>
          <p:cNvSpPr txBox="1"/>
          <p:nvPr/>
        </p:nvSpPr>
        <p:spPr>
          <a:xfrm>
            <a:off x="1037966" y="4084732"/>
            <a:ext cx="3929450" cy="1569660"/>
          </a:xfrm>
          <a:prstGeom prst="rect">
            <a:avLst/>
          </a:prstGeom>
          <a:noFill/>
          <a:ln>
            <a:solidFill>
              <a:srgbClr val="FF0000"/>
            </a:solidFill>
          </a:ln>
        </p:spPr>
        <p:txBody>
          <a:bodyPr wrap="square" rtlCol="0">
            <a:spAutoFit/>
          </a:bodyPr>
          <a:lstStyle/>
          <a:p>
            <a:r>
              <a:rPr lang="en-US" sz="2400" u="sng" dirty="0"/>
              <a:t>Fake News Websites in SG</a:t>
            </a:r>
            <a:r>
              <a:rPr lang="en-US" sz="2400" dirty="0"/>
              <a:t>: </a:t>
            </a:r>
            <a:endParaRPr lang="en-SG" sz="2400" dirty="0"/>
          </a:p>
          <a:p>
            <a:pPr marL="342900" indent="-342900">
              <a:buFont typeface="Arial" panose="020B0604020202020204" pitchFamily="34" charset="0"/>
              <a:buChar char="•"/>
            </a:pPr>
            <a:r>
              <a:rPr lang="en-SG" sz="2400" dirty="0"/>
              <a:t>The Real Singapore</a:t>
            </a:r>
          </a:p>
          <a:p>
            <a:pPr marL="342900" indent="-342900">
              <a:buFont typeface="Arial" panose="020B0604020202020204" pitchFamily="34" charset="0"/>
              <a:buChar char="•"/>
            </a:pPr>
            <a:r>
              <a:rPr lang="en-SG" sz="2400" dirty="0"/>
              <a:t>States Times Review </a:t>
            </a:r>
          </a:p>
          <a:p>
            <a:pPr marL="342900" indent="-342900">
              <a:buFont typeface="Arial" panose="020B0604020202020204" pitchFamily="34" charset="0"/>
              <a:buChar char="•"/>
            </a:pPr>
            <a:r>
              <a:rPr lang="en-SG" sz="2400" dirty="0"/>
              <a:t>All Singapore Stuff</a:t>
            </a:r>
          </a:p>
        </p:txBody>
      </p:sp>
      <p:pic>
        <p:nvPicPr>
          <p:cNvPr id="13" name="Picture 12"/>
          <p:cNvPicPr>
            <a:picLocks noChangeAspect="1"/>
          </p:cNvPicPr>
          <p:nvPr/>
        </p:nvPicPr>
        <p:blipFill>
          <a:blip r:embed="rId4"/>
          <a:stretch>
            <a:fillRect/>
          </a:stretch>
        </p:blipFill>
        <p:spPr>
          <a:xfrm>
            <a:off x="6190890" y="3657886"/>
            <a:ext cx="5634526" cy="2391747"/>
          </a:xfrm>
          <a:prstGeom prst="rect">
            <a:avLst/>
          </a:prstGeom>
        </p:spPr>
      </p:pic>
      <p:sp>
        <p:nvSpPr>
          <p:cNvPr id="2" name="TextBox 1"/>
          <p:cNvSpPr txBox="1"/>
          <p:nvPr/>
        </p:nvSpPr>
        <p:spPr>
          <a:xfrm>
            <a:off x="10396286" y="5720570"/>
            <a:ext cx="1704441" cy="307777"/>
          </a:xfrm>
          <a:prstGeom prst="rect">
            <a:avLst/>
          </a:prstGeom>
          <a:noFill/>
        </p:spPr>
        <p:txBody>
          <a:bodyPr wrap="none" rtlCol="0">
            <a:spAutoFit/>
          </a:bodyPr>
          <a:lstStyle/>
          <a:p>
            <a:r>
              <a:rPr lang="en-US" sz="1400" dirty="0"/>
              <a:t>Date: 3 Apr 2017     </a:t>
            </a:r>
            <a:endParaRPr lang="en-SG" sz="1400" dirty="0"/>
          </a:p>
        </p:txBody>
      </p:sp>
    </p:spTree>
    <p:extLst>
      <p:ext uri="{BB962C8B-B14F-4D97-AF65-F5344CB8AC3E}">
        <p14:creationId xmlns:p14="http://schemas.microsoft.com/office/powerpoint/2010/main" val="294926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5418" y="1126195"/>
            <a:ext cx="11141356" cy="5214969"/>
          </a:xfrm>
        </p:spPr>
        <p:txBody>
          <a:bodyPr>
            <a:normAutofit/>
          </a:bodyPr>
          <a:lstStyle/>
          <a:p>
            <a:r>
              <a:rPr lang="en-SG" dirty="0"/>
              <a:t>Take advantage of social media to drive traffic </a:t>
            </a:r>
            <a:r>
              <a:rPr lang="en-SG" dirty="0">
                <a:sym typeface="Wingdings" panose="05000000000000000000" pitchFamily="2" charset="2"/>
              </a:rPr>
              <a:t> ↑ </a:t>
            </a:r>
            <a:r>
              <a:rPr lang="en-SG" dirty="0"/>
              <a:t>advertising revenue</a:t>
            </a:r>
          </a:p>
          <a:p>
            <a:r>
              <a:rPr lang="en-US" dirty="0"/>
              <a:t>Affect outcomes </a:t>
            </a:r>
            <a:r>
              <a:rPr lang="en-US" dirty="0">
                <a:sym typeface="Wingdings" panose="05000000000000000000" pitchFamily="2" charset="2"/>
              </a:rPr>
              <a:t> e.g. </a:t>
            </a:r>
            <a:r>
              <a:rPr lang="en-SG" dirty="0"/>
              <a:t>Fake news has influenced the political discourse of multiple countries </a:t>
            </a:r>
          </a:p>
          <a:p>
            <a:r>
              <a:rPr lang="en-SG" dirty="0"/>
              <a:t>Damage the trustworthiness </a:t>
            </a:r>
            <a:r>
              <a:rPr lang="en-SG" dirty="0">
                <a:sym typeface="Wingdings" panose="05000000000000000000" pitchFamily="2" charset="2"/>
              </a:rPr>
              <a:t> e.g. Pepsi’s sentiment score dipped and share price dropped significantly </a:t>
            </a:r>
            <a:r>
              <a:rPr lang="en-SG" dirty="0"/>
              <a:t>due to a single piece of fake news</a:t>
            </a:r>
          </a:p>
          <a:p>
            <a:r>
              <a:rPr lang="en-SG" dirty="0"/>
              <a:t>Failure to identify and remove fake news </a:t>
            </a:r>
            <a:r>
              <a:rPr lang="en-SG" dirty="0">
                <a:sym typeface="Wingdings" panose="05000000000000000000" pitchFamily="2" charset="2"/>
              </a:rPr>
              <a:t> </a:t>
            </a:r>
            <a:r>
              <a:rPr lang="en-SG" dirty="0"/>
              <a:t>may find themselves under investigation and fined </a:t>
            </a:r>
          </a:p>
          <a:p>
            <a:r>
              <a:rPr lang="en-SG" dirty="0"/>
              <a:t>Readers of fake news suffer from time and monetary loss! </a:t>
            </a:r>
          </a:p>
          <a:p>
            <a:pPr marL="0" indent="0">
              <a:buNone/>
            </a:pPr>
            <a:endParaRPr lang="en-SG" dirty="0"/>
          </a:p>
          <a:p>
            <a:r>
              <a:rPr lang="en-US" sz="2400" b="1" u="sng" dirty="0">
                <a:solidFill>
                  <a:srgbClr val="00B050"/>
                </a:solidFill>
              </a:rPr>
              <a:t>O</a:t>
            </a:r>
            <a:r>
              <a:rPr lang="en-SG" sz="2400" b="1" u="sng" dirty="0" err="1">
                <a:solidFill>
                  <a:srgbClr val="00B050"/>
                </a:solidFill>
              </a:rPr>
              <a:t>bjectives</a:t>
            </a:r>
            <a:r>
              <a:rPr lang="en-SG" sz="2400" b="1" u="sng" dirty="0">
                <a:solidFill>
                  <a:srgbClr val="00B050"/>
                </a:solidFill>
              </a:rPr>
              <a:t> of study</a:t>
            </a:r>
            <a:r>
              <a:rPr lang="en-SG" sz="2400" b="1" dirty="0">
                <a:solidFill>
                  <a:srgbClr val="00B050"/>
                </a:solidFill>
              </a:rPr>
              <a:t>: </a:t>
            </a:r>
          </a:p>
          <a:p>
            <a:pPr marL="1044702" lvl="1" indent="-514350">
              <a:buFont typeface="+mj-lt"/>
              <a:buAutoNum type="arabicPeriod"/>
            </a:pPr>
            <a:r>
              <a:rPr lang="en-SG" sz="2400" dirty="0">
                <a:solidFill>
                  <a:srgbClr val="00B050"/>
                </a:solidFill>
              </a:rPr>
              <a:t>Identifying the common characteristics of fake news;</a:t>
            </a:r>
          </a:p>
          <a:p>
            <a:pPr marL="1044702" lvl="1" indent="-514350">
              <a:buFont typeface="+mj-lt"/>
              <a:buAutoNum type="arabicPeriod"/>
            </a:pPr>
            <a:r>
              <a:rPr lang="en-SG" sz="2400" dirty="0">
                <a:solidFill>
                  <a:srgbClr val="00B050"/>
                </a:solidFill>
              </a:rPr>
              <a:t>Detecting the authenticity of news; &amp;</a:t>
            </a:r>
          </a:p>
          <a:p>
            <a:pPr marL="1044702" lvl="1" indent="-514350">
              <a:buFont typeface="+mj-lt"/>
              <a:buAutoNum type="arabicPeriod"/>
            </a:pPr>
            <a:r>
              <a:rPr lang="en-SG" sz="2400" dirty="0">
                <a:solidFill>
                  <a:srgbClr val="00B050"/>
                </a:solidFill>
              </a:rPr>
              <a:t>Generating business insights from the common characteristics of fake news</a:t>
            </a:r>
          </a:p>
          <a:p>
            <a:endParaRPr lang="en-SG" dirty="0">
              <a:solidFill>
                <a:srgbClr val="00B050"/>
              </a:solidFill>
            </a:endParaRPr>
          </a:p>
        </p:txBody>
      </p:sp>
      <p:sp>
        <p:nvSpPr>
          <p:cNvPr id="2" name="Title 1"/>
          <p:cNvSpPr>
            <a:spLocks noGrp="1"/>
          </p:cNvSpPr>
          <p:nvPr>
            <p:ph type="title"/>
          </p:nvPr>
        </p:nvSpPr>
        <p:spPr>
          <a:xfrm>
            <a:off x="815419" y="233313"/>
            <a:ext cx="9601200" cy="1485900"/>
          </a:xfrm>
        </p:spPr>
        <p:txBody>
          <a:bodyPr/>
          <a:lstStyle/>
          <a:p>
            <a:r>
              <a:rPr lang="en-US" b="1" dirty="0"/>
              <a:t>Business Motivations</a:t>
            </a:r>
            <a:endParaRPr lang="en-SG" b="1" dirty="0"/>
          </a:p>
        </p:txBody>
      </p:sp>
      <p:sp>
        <p:nvSpPr>
          <p:cNvPr id="4" name="Rectangle 3"/>
          <p:cNvSpPr/>
          <p:nvPr/>
        </p:nvSpPr>
        <p:spPr>
          <a:xfrm>
            <a:off x="815418" y="3916012"/>
            <a:ext cx="11012147" cy="2007709"/>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5" name="Slide Number Placeholder 4"/>
          <p:cNvSpPr>
            <a:spLocks noGrp="1"/>
          </p:cNvSpPr>
          <p:nvPr>
            <p:ph type="sldNum" sz="quarter" idx="12"/>
          </p:nvPr>
        </p:nvSpPr>
        <p:spPr/>
        <p:txBody>
          <a:bodyPr/>
          <a:lstStyle/>
          <a:p>
            <a:fld id="{35718066-C694-46C6-8A37-564C4BF7E33E}" type="slidenum">
              <a:rPr lang="en-SG" smtClean="0"/>
              <a:t>8</a:t>
            </a:fld>
            <a:endParaRPr lang="en-SG"/>
          </a:p>
        </p:txBody>
      </p:sp>
    </p:spTree>
    <p:extLst>
      <p:ext uri="{BB962C8B-B14F-4D97-AF65-F5344CB8AC3E}">
        <p14:creationId xmlns:p14="http://schemas.microsoft.com/office/powerpoint/2010/main" val="387414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126" y="157899"/>
            <a:ext cx="9601200" cy="1485900"/>
          </a:xfrm>
        </p:spPr>
        <p:txBody>
          <a:bodyPr/>
          <a:lstStyle/>
          <a:p>
            <a:r>
              <a:rPr lang="en-US" b="1" dirty="0"/>
              <a:t>Some Known Characteristics </a:t>
            </a:r>
            <a:endParaRPr lang="en-SG" b="1" dirty="0"/>
          </a:p>
        </p:txBody>
      </p:sp>
      <p:sp>
        <p:nvSpPr>
          <p:cNvPr id="3" name="Content Placeholder 2"/>
          <p:cNvSpPr>
            <a:spLocks noGrp="1"/>
          </p:cNvSpPr>
          <p:nvPr>
            <p:ph idx="1"/>
          </p:nvPr>
        </p:nvSpPr>
        <p:spPr>
          <a:xfrm>
            <a:off x="975673" y="1069941"/>
            <a:ext cx="10602607" cy="5417355"/>
          </a:xfrm>
        </p:spPr>
        <p:txBody>
          <a:bodyPr>
            <a:normAutofit/>
          </a:bodyPr>
          <a:lstStyle/>
          <a:p>
            <a:r>
              <a:rPr lang="en-US" sz="2800" dirty="0">
                <a:solidFill>
                  <a:schemeClr val="tx1"/>
                </a:solidFill>
              </a:rPr>
              <a:t>Combat spam websites using L</a:t>
            </a:r>
            <a:r>
              <a:rPr lang="en-SG" sz="2800" dirty="0">
                <a:solidFill>
                  <a:schemeClr val="tx1"/>
                </a:solidFill>
              </a:rPr>
              <a:t>ink analysis (e.g. PageRank &amp; </a:t>
            </a:r>
            <a:r>
              <a:rPr lang="en-SG" sz="2800" dirty="0" err="1">
                <a:solidFill>
                  <a:schemeClr val="tx1"/>
                </a:solidFill>
              </a:rPr>
              <a:t>TrustRank</a:t>
            </a:r>
            <a:r>
              <a:rPr lang="en-SG" sz="2800" dirty="0">
                <a:solidFill>
                  <a:schemeClr val="tx1"/>
                </a:solidFill>
              </a:rPr>
              <a:t>). However, still have their limitations e.g. the use of spam farms </a:t>
            </a:r>
          </a:p>
          <a:p>
            <a:r>
              <a:rPr lang="en-SG" sz="2800" dirty="0"/>
              <a:t>Headlines of news</a:t>
            </a:r>
          </a:p>
          <a:p>
            <a:r>
              <a:rPr lang="en-SG" sz="2800" dirty="0"/>
              <a:t>Exploit readers’ emotions (with sensational headlines) </a:t>
            </a:r>
            <a:r>
              <a:rPr lang="en-SG" sz="2800" dirty="0">
                <a:sym typeface="Wingdings" panose="05000000000000000000" pitchFamily="2" charset="2"/>
              </a:rPr>
              <a:t> ripple effect</a:t>
            </a:r>
          </a:p>
          <a:p>
            <a:r>
              <a:rPr lang="en-SG" sz="2800" dirty="0"/>
              <a:t>First few paragraphs need to sound legitimate </a:t>
            </a:r>
            <a:r>
              <a:rPr lang="en-SG" sz="2800" dirty="0">
                <a:sym typeface="Wingdings" panose="05000000000000000000" pitchFamily="2" charset="2"/>
              </a:rPr>
              <a:t> </a:t>
            </a:r>
            <a:r>
              <a:rPr lang="en-SG" sz="2800" dirty="0"/>
              <a:t>Content analysis of the text </a:t>
            </a:r>
          </a:p>
        </p:txBody>
      </p:sp>
      <p:sp>
        <p:nvSpPr>
          <p:cNvPr id="4" name="Slide Number Placeholder 3"/>
          <p:cNvSpPr>
            <a:spLocks noGrp="1"/>
          </p:cNvSpPr>
          <p:nvPr>
            <p:ph type="sldNum" sz="quarter" idx="12"/>
          </p:nvPr>
        </p:nvSpPr>
        <p:spPr/>
        <p:txBody>
          <a:bodyPr/>
          <a:lstStyle/>
          <a:p>
            <a:fld id="{35718066-C694-46C6-8A37-564C4BF7E33E}" type="slidenum">
              <a:rPr lang="en-SG" smtClean="0"/>
              <a:t>9</a:t>
            </a:fld>
            <a:endParaRPr lang="en-SG"/>
          </a:p>
        </p:txBody>
      </p:sp>
    </p:spTree>
    <p:extLst>
      <p:ext uri="{BB962C8B-B14F-4D97-AF65-F5344CB8AC3E}">
        <p14:creationId xmlns:p14="http://schemas.microsoft.com/office/powerpoint/2010/main" val="639537937"/>
      </p:ext>
    </p:extLst>
  </p:cSld>
  <p:clrMapOvr>
    <a:masterClrMapping/>
  </p:clrMapOvr>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1564</TotalTime>
  <Words>1914</Words>
  <Application>Microsoft Office PowerPoint</Application>
  <PresentationFormat>Widescreen</PresentationFormat>
  <Paragraphs>377</Paragraphs>
  <Slides>28</Slides>
  <Notes>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Mangal</vt:lpstr>
      <vt:lpstr>Arial</vt:lpstr>
      <vt:lpstr>Calibri</vt:lpstr>
      <vt:lpstr>Franklin Gothic Book</vt:lpstr>
      <vt:lpstr>Wingdings</vt:lpstr>
      <vt:lpstr>Crop</vt:lpstr>
      <vt:lpstr>Flagging Fake News</vt:lpstr>
      <vt:lpstr>22 Mar 2017 London Attacker </vt:lpstr>
      <vt:lpstr>While in Singapore…. </vt:lpstr>
      <vt:lpstr>Definition </vt:lpstr>
      <vt:lpstr>Communication Mode</vt:lpstr>
      <vt:lpstr>    Why so serious?! </vt:lpstr>
      <vt:lpstr>SG Govt to Tackle Fake News</vt:lpstr>
      <vt:lpstr>Business Motivations</vt:lpstr>
      <vt:lpstr>Some Known Characteristics </vt:lpstr>
      <vt:lpstr>Methodology</vt:lpstr>
      <vt:lpstr>Data Exploration </vt:lpstr>
      <vt:lpstr>Analysis</vt:lpstr>
      <vt:lpstr>Analysis – More Feature Engineering (x64)</vt:lpstr>
      <vt:lpstr>Stance Detection Example</vt:lpstr>
      <vt:lpstr>Analysis – 2nd round of modeling </vt:lpstr>
      <vt:lpstr>PowerPoint Presentation</vt:lpstr>
      <vt:lpstr>Results</vt:lpstr>
      <vt:lpstr>Results</vt:lpstr>
      <vt:lpstr>How to Spot Fake News? – Significant Predictors</vt:lpstr>
      <vt:lpstr>General Features </vt:lpstr>
      <vt:lpstr>Sentiment Analysis </vt:lpstr>
      <vt:lpstr>LDA Topics </vt:lpstr>
      <vt:lpstr>Stance Detection </vt:lpstr>
      <vt:lpstr>Testing on External Data</vt:lpstr>
      <vt:lpstr>Conclusion </vt:lpstr>
      <vt:lpstr>Sentiment Polarity &amp; Subjectivity of  Headlines &amp; Text </vt:lpstr>
      <vt:lpstr>Results – Predictors??? </vt:lpstr>
      <vt:lpstr>Selected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Flagging Fake News</dc:title>
  <dc:creator>syl0611</dc:creator>
  <cp:lastModifiedBy>syl0611</cp:lastModifiedBy>
  <cp:revision>82</cp:revision>
  <dcterms:created xsi:type="dcterms:W3CDTF">2017-03-23T08:56:42Z</dcterms:created>
  <dcterms:modified xsi:type="dcterms:W3CDTF">2017-04-06T11:10:31Z</dcterms:modified>
</cp:coreProperties>
</file>